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Tahoma"/>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Ct0HqnDxZrfB3BX/6y4vUmgkh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AD0593-4773-42D1-976B-EF468470BA85}">
  <a:tblStyle styleId="{48AD0593-4773-42D1-976B-EF468470BA8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ahoma-bold.fntdata"/><Relationship Id="rId6" Type="http://schemas.openxmlformats.org/officeDocument/2006/relationships/slide" Target="slides/slide1.xml"/><Relationship Id="rId18" Type="http://schemas.openxmlformats.org/officeDocument/2006/relationships/font" Target="fonts/Tahom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3"/>
          <p:cNvSpPr/>
          <p:nvPr>
            <p:ph idx="2" type="pic"/>
          </p:nvPr>
        </p:nvSpPr>
        <p:spPr>
          <a:xfrm>
            <a:off x="5183188" y="987425"/>
            <a:ext cx="6172200" cy="4873625"/>
          </a:xfrm>
          <a:prstGeom prst="rect">
            <a:avLst/>
          </a:prstGeom>
          <a:noFill/>
          <a:ln>
            <a:noFill/>
          </a:ln>
        </p:spPr>
      </p:sp>
      <p:sp>
        <p:nvSpPr>
          <p:cNvPr id="69" name="Google Shape;69;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20"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24.png"/><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0"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1.jpg"/><Relationship Id="rId9" Type="http://schemas.openxmlformats.org/officeDocument/2006/relationships/image" Target="../media/image4.jpg"/><Relationship Id="rId5" Type="http://schemas.openxmlformats.org/officeDocument/2006/relationships/image" Target="../media/image9.jp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1.jpg"/><Relationship Id="rId9"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1.jpg"/><Relationship Id="rId9"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1.jpg"/><Relationship Id="rId9" Type="http://schemas.openxmlformats.org/officeDocument/2006/relationships/image" Target="../media/image21.jp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9.jp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289559" y="887095"/>
            <a:ext cx="4450715" cy="51308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000000"/>
              </a:buClr>
              <a:buSzPts val="3200"/>
              <a:buFont typeface="Arial"/>
              <a:buNone/>
            </a:pPr>
            <a:r>
              <a:rPr i="1" lang="en-ID" sz="3200">
                <a:solidFill>
                  <a:srgbClr val="000000"/>
                </a:solidFill>
                <a:latin typeface="Arial"/>
                <a:ea typeface="Arial"/>
                <a:cs typeface="Arial"/>
                <a:sym typeface="Arial"/>
              </a:rPr>
              <a:t>PROGRAM DAN KEGIATAN</a:t>
            </a:r>
            <a:endParaRPr sz="3200">
              <a:latin typeface="Arial"/>
              <a:ea typeface="Arial"/>
              <a:cs typeface="Arial"/>
              <a:sym typeface="Arial"/>
            </a:endParaRPr>
          </a:p>
        </p:txBody>
      </p:sp>
      <p:pic>
        <p:nvPicPr>
          <p:cNvPr id="90" name="Google Shape;90;p1"/>
          <p:cNvPicPr preferRelativeResize="0"/>
          <p:nvPr/>
        </p:nvPicPr>
        <p:blipFill rotWithShape="1">
          <a:blip r:embed="rId3">
            <a:alphaModFix/>
          </a:blip>
          <a:srcRect b="0" l="0" r="0" t="0"/>
          <a:stretch/>
        </p:blipFill>
        <p:spPr>
          <a:xfrm>
            <a:off x="0" y="0"/>
            <a:ext cx="12192000" cy="6860330"/>
          </a:xfrm>
          <a:prstGeom prst="rect">
            <a:avLst/>
          </a:prstGeom>
          <a:noFill/>
          <a:ln>
            <a:noFill/>
          </a:ln>
        </p:spPr>
      </p:pic>
      <p:pic>
        <p:nvPicPr>
          <p:cNvPr descr="Icon" id="91" name="Google Shape;91;p1"/>
          <p:cNvPicPr preferRelativeResize="0"/>
          <p:nvPr/>
        </p:nvPicPr>
        <p:blipFill rotWithShape="1">
          <a:blip r:embed="rId4">
            <a:alphaModFix/>
          </a:blip>
          <a:srcRect b="20423" l="11794" r="18638" t="16814"/>
          <a:stretch/>
        </p:blipFill>
        <p:spPr>
          <a:xfrm>
            <a:off x="0" y="5970905"/>
            <a:ext cx="1479176" cy="875082"/>
          </a:xfrm>
          <a:prstGeom prst="rect">
            <a:avLst/>
          </a:prstGeom>
          <a:noFill/>
          <a:ln>
            <a:noFill/>
          </a:ln>
        </p:spPr>
      </p:pic>
      <p:sp>
        <p:nvSpPr>
          <p:cNvPr id="92" name="Google Shape;92;p1"/>
          <p:cNvSpPr/>
          <p:nvPr/>
        </p:nvSpPr>
        <p:spPr>
          <a:xfrm>
            <a:off x="1943149" y="5957162"/>
            <a:ext cx="423947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600" u="none" cap="none" strike="noStrike">
                <a:solidFill>
                  <a:srgbClr val="2B3A50"/>
                </a:solidFill>
                <a:latin typeface="Arial"/>
                <a:ea typeface="Arial"/>
                <a:cs typeface="Arial"/>
                <a:sym typeface="Arial"/>
              </a:rPr>
              <a:t>Juri Kompetisi Bidang Audit Investigatif</a:t>
            </a:r>
            <a:endParaRPr b="1" sz="1600">
              <a:solidFill>
                <a:srgbClr val="2B3A50"/>
              </a:solidFill>
              <a:latin typeface="Arial"/>
              <a:ea typeface="Arial"/>
              <a:cs typeface="Arial"/>
              <a:sym typeface="Arial"/>
            </a:endParaRPr>
          </a:p>
          <a:p>
            <a:pPr indent="0" lvl="0" marL="0" marR="0" rtl="0" algn="ctr">
              <a:spcBef>
                <a:spcPts val="0"/>
              </a:spcBef>
              <a:spcAft>
                <a:spcPts val="0"/>
              </a:spcAft>
              <a:buClr>
                <a:schemeClr val="dk1"/>
              </a:buClr>
              <a:buSzPts val="1600"/>
              <a:buFont typeface="Calibri"/>
              <a:buNone/>
            </a:pPr>
            <a:r>
              <a:rPr b="1" i="0" lang="en-ID" sz="1600" u="none" cap="none" strike="noStrike">
                <a:solidFill>
                  <a:schemeClr val="dk1"/>
                </a:solidFill>
                <a:latin typeface="Calibri"/>
                <a:ea typeface="Calibri"/>
                <a:cs typeface="Calibri"/>
                <a:sym typeface="Calibri"/>
              </a:rPr>
              <a:t>Tuntun Salamatun Zen, SE.,AK.,M.Si.,CA</a:t>
            </a:r>
            <a:endParaRPr/>
          </a:p>
          <a:p>
            <a:pPr indent="0" lvl="0" marL="0" marR="0" rtl="0" algn="ctr">
              <a:spcBef>
                <a:spcPts val="0"/>
              </a:spcBef>
              <a:spcAft>
                <a:spcPts val="0"/>
              </a:spcAft>
              <a:buClr>
                <a:schemeClr val="dk1"/>
              </a:buClr>
              <a:buSzPts val="1600"/>
              <a:buFont typeface="Calibri"/>
              <a:buNone/>
            </a:pPr>
            <a:r>
              <a:rPr b="1" i="0" lang="en-ID" sz="1600" u="none" cap="none" strike="noStrike">
                <a:solidFill>
                  <a:schemeClr val="dk1"/>
                </a:solidFill>
                <a:latin typeface="Calibri"/>
                <a:ea typeface="Calibri"/>
                <a:cs typeface="Calibri"/>
                <a:sym typeface="Calibri"/>
              </a:rPr>
              <a:t>Email: tuntun@sbm-itb.ac.id</a:t>
            </a:r>
            <a:endParaRPr/>
          </a:p>
          <a:p>
            <a:pPr indent="0" lvl="0" marL="0" marR="0" rtl="0" algn="l">
              <a:spcBef>
                <a:spcPts val="0"/>
              </a:spcBef>
              <a:spcAft>
                <a:spcPts val="0"/>
              </a:spcAft>
              <a:buNone/>
            </a:pPr>
            <a:r>
              <a:t/>
            </a:r>
            <a:endParaRPr sz="1600">
              <a:solidFill>
                <a:srgbClr val="2B3A5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93" name="Shape 193"/>
        <p:cNvGrpSpPr/>
        <p:nvPr/>
      </p:nvGrpSpPr>
      <p:grpSpPr>
        <a:xfrm>
          <a:off x="0" y="0"/>
          <a:ext cx="0" cy="0"/>
          <a:chOff x="0" y="0"/>
          <a:chExt cx="0" cy="0"/>
        </a:xfrm>
      </p:grpSpPr>
      <p:pic>
        <p:nvPicPr>
          <p:cNvPr id="194" name="Google Shape;194;p10"/>
          <p:cNvPicPr preferRelativeResize="0"/>
          <p:nvPr/>
        </p:nvPicPr>
        <p:blipFill rotWithShape="1">
          <a:blip r:embed="rId4">
            <a:alphaModFix/>
          </a:blip>
          <a:srcRect b="0" l="0" r="0" t="0"/>
          <a:stretch/>
        </p:blipFill>
        <p:spPr>
          <a:xfrm>
            <a:off x="-253380" y="0"/>
            <a:ext cx="12445380" cy="7002904"/>
          </a:xfrm>
          <a:prstGeom prst="rect">
            <a:avLst/>
          </a:prstGeom>
          <a:noFill/>
          <a:ln>
            <a:noFill/>
          </a:ln>
        </p:spPr>
      </p:pic>
      <p:pic>
        <p:nvPicPr>
          <p:cNvPr descr="Logo&#10;&#10;Description automatically generated" id="195" name="Google Shape;195;p10"/>
          <p:cNvPicPr preferRelativeResize="0"/>
          <p:nvPr/>
        </p:nvPicPr>
        <p:blipFill rotWithShape="1">
          <a:blip r:embed="rId5">
            <a:alphaModFix/>
          </a:blip>
          <a:srcRect b="0" l="0" r="0" t="0"/>
          <a:stretch/>
        </p:blipFill>
        <p:spPr>
          <a:xfrm>
            <a:off x="511419" y="73686"/>
            <a:ext cx="798055" cy="798055"/>
          </a:xfrm>
          <a:prstGeom prst="rect">
            <a:avLst/>
          </a:prstGeom>
          <a:noFill/>
          <a:ln>
            <a:noFill/>
          </a:ln>
        </p:spPr>
      </p:pic>
      <p:sp>
        <p:nvSpPr>
          <p:cNvPr id="196" name="Google Shape;196;p10"/>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97" name="Google Shape;197;p10"/>
          <p:cNvPicPr preferRelativeResize="0"/>
          <p:nvPr/>
        </p:nvPicPr>
        <p:blipFill rotWithShape="1">
          <a:blip r:embed="rId6">
            <a:alphaModFix/>
          </a:blip>
          <a:srcRect b="20423" l="11794" r="18638" t="16814"/>
          <a:stretch/>
        </p:blipFill>
        <p:spPr>
          <a:xfrm>
            <a:off x="6009035" y="164825"/>
            <a:ext cx="1479176" cy="875082"/>
          </a:xfrm>
          <a:prstGeom prst="rect">
            <a:avLst/>
          </a:prstGeom>
          <a:noFill/>
          <a:ln>
            <a:noFill/>
          </a:ln>
        </p:spPr>
      </p:pic>
      <p:pic>
        <p:nvPicPr>
          <p:cNvPr id="198" name="Google Shape;198;p10"/>
          <p:cNvPicPr preferRelativeResize="0"/>
          <p:nvPr/>
        </p:nvPicPr>
        <p:blipFill rotWithShape="1">
          <a:blip r:embed="rId7">
            <a:alphaModFix/>
          </a:blip>
          <a:srcRect b="15516" l="28959" r="23844" t="0"/>
          <a:stretch/>
        </p:blipFill>
        <p:spPr>
          <a:xfrm>
            <a:off x="-71011" y="3549580"/>
            <a:ext cx="1962913" cy="2819400"/>
          </a:xfrm>
          <a:prstGeom prst="rect">
            <a:avLst/>
          </a:prstGeom>
          <a:noFill/>
          <a:ln>
            <a:noFill/>
          </a:ln>
        </p:spPr>
      </p:pic>
      <p:sp>
        <p:nvSpPr>
          <p:cNvPr id="199" name="Google Shape;199;p10"/>
          <p:cNvSpPr txBox="1"/>
          <p:nvPr>
            <p:ph type="title"/>
          </p:nvPr>
        </p:nvSpPr>
        <p:spPr>
          <a:xfrm>
            <a:off x="3569829" y="1350883"/>
            <a:ext cx="6539594" cy="678031"/>
          </a:xfrm>
          <a:prstGeom prst="rect">
            <a:avLst/>
          </a:prstGeom>
          <a:blipFill rotWithShape="1">
            <a:blip r:embed="rId8">
              <a:alphaModFix/>
            </a:blip>
            <a:tile algn="tl" flip="none" tx="0" sx="100000" ty="0" sy="100000"/>
          </a:blipFill>
          <a:ln>
            <a:noFill/>
          </a:ln>
          <a:effectLst>
            <a:outerShdw blurRad="76200" kx="800400" rotWithShape="0" algn="br" dir="8100000" dist="12700" sy="-23000">
              <a:srgbClr val="FFFF00">
                <a:alpha val="2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a:buNone/>
            </a:pPr>
            <a:r>
              <a:rPr lang="en-ID" sz="3600">
                <a:latin typeface="Arial"/>
                <a:ea typeface="Arial"/>
                <a:cs typeface="Arial"/>
                <a:sym typeface="Arial"/>
              </a:rPr>
              <a:t>Babak Final</a:t>
            </a:r>
            <a:endParaRPr b="1" sz="3600">
              <a:latin typeface="Arial"/>
              <a:ea typeface="Arial"/>
              <a:cs typeface="Arial"/>
              <a:sym typeface="Arial"/>
            </a:endParaRPr>
          </a:p>
        </p:txBody>
      </p:sp>
      <p:sp>
        <p:nvSpPr>
          <p:cNvPr id="200" name="Google Shape;200;p10"/>
          <p:cNvSpPr txBox="1"/>
          <p:nvPr/>
        </p:nvSpPr>
        <p:spPr>
          <a:xfrm>
            <a:off x="1835194" y="2502634"/>
            <a:ext cx="9826858" cy="1754326"/>
          </a:xfrm>
          <a:prstGeom prst="rect">
            <a:avLst/>
          </a:prstGeom>
          <a:blipFill rotWithShape="1">
            <a:blip r:embed="rId8">
              <a:alphaModFix/>
            </a:blip>
            <a:tile algn="tl" flip="none" tx="0" sx="100000" ty="0" sy="100000"/>
          </a:blipFill>
          <a:ln>
            <a:noFill/>
          </a:ln>
          <a:effectLst>
            <a:outerShdw blurRad="76200" kx="800400" rotWithShape="0" algn="br" dir="8100000" dist="12700" sy="-23000">
              <a:srgbClr val="FFC000">
                <a:alpha val="2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ID" sz="3600">
                <a:solidFill>
                  <a:schemeClr val="dk1"/>
                </a:solidFill>
                <a:latin typeface="Calibri"/>
                <a:ea typeface="Calibri"/>
                <a:cs typeface="Calibri"/>
                <a:sym typeface="Calibri"/>
              </a:rPr>
              <a:t>Submisi terdiri dari bahan presentasi (ppt). Tugas grand final akan diberikan pada waktunya kepada grand finalis sesuai skedul kompetisi</a:t>
            </a:r>
            <a:r>
              <a:rPr lang="en-ID" sz="2400">
                <a:solidFill>
                  <a:schemeClr val="dk1"/>
                </a:solidFill>
                <a:latin typeface="Calibri"/>
                <a:ea typeface="Calibri"/>
                <a:cs typeface="Calibri"/>
                <a:sym typeface="Calibri"/>
              </a:rPr>
              <a:t>.</a:t>
            </a:r>
            <a:endParaRPr sz="2400">
              <a:solidFill>
                <a:srgbClr val="4472C4"/>
              </a:solidFill>
              <a:latin typeface="Arial"/>
              <a:ea typeface="Arial"/>
              <a:cs typeface="Arial"/>
              <a:sym typeface="Arial"/>
            </a:endParaRPr>
          </a:p>
        </p:txBody>
      </p:sp>
      <p:sp>
        <p:nvSpPr>
          <p:cNvPr id="201" name="Google Shape;201;p10"/>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05" name="Shape 205"/>
        <p:cNvGrpSpPr/>
        <p:nvPr/>
      </p:nvGrpSpPr>
      <p:grpSpPr>
        <a:xfrm>
          <a:off x="0" y="0"/>
          <a:ext cx="0" cy="0"/>
          <a:chOff x="0" y="0"/>
          <a:chExt cx="0" cy="0"/>
        </a:xfrm>
      </p:grpSpPr>
      <p:pic>
        <p:nvPicPr>
          <p:cNvPr id="206" name="Google Shape;206;p11"/>
          <p:cNvPicPr preferRelativeResize="0"/>
          <p:nvPr/>
        </p:nvPicPr>
        <p:blipFill rotWithShape="1">
          <a:blip r:embed="rId4">
            <a:alphaModFix/>
          </a:blip>
          <a:srcRect b="0" l="0" r="0" t="0"/>
          <a:stretch/>
        </p:blipFill>
        <p:spPr>
          <a:xfrm>
            <a:off x="-319185" y="456356"/>
            <a:ext cx="12445380" cy="7002904"/>
          </a:xfrm>
          <a:prstGeom prst="rect">
            <a:avLst/>
          </a:prstGeom>
          <a:noFill/>
          <a:ln>
            <a:noFill/>
          </a:ln>
        </p:spPr>
      </p:pic>
      <p:pic>
        <p:nvPicPr>
          <p:cNvPr descr="Logo&#10;&#10;Description automatically generated" id="207" name="Google Shape;207;p11"/>
          <p:cNvPicPr preferRelativeResize="0"/>
          <p:nvPr/>
        </p:nvPicPr>
        <p:blipFill rotWithShape="1">
          <a:blip r:embed="rId5">
            <a:alphaModFix/>
          </a:blip>
          <a:srcRect b="0" l="0" r="0" t="0"/>
          <a:stretch/>
        </p:blipFill>
        <p:spPr>
          <a:xfrm>
            <a:off x="511419" y="73686"/>
            <a:ext cx="798055" cy="798055"/>
          </a:xfrm>
          <a:prstGeom prst="rect">
            <a:avLst/>
          </a:prstGeom>
          <a:noFill/>
          <a:ln>
            <a:noFill/>
          </a:ln>
        </p:spPr>
      </p:pic>
      <p:sp>
        <p:nvSpPr>
          <p:cNvPr id="208" name="Google Shape;208;p11"/>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209" name="Google Shape;209;p11"/>
          <p:cNvPicPr preferRelativeResize="0"/>
          <p:nvPr/>
        </p:nvPicPr>
        <p:blipFill rotWithShape="1">
          <a:blip r:embed="rId6">
            <a:alphaModFix/>
          </a:blip>
          <a:srcRect b="20423" l="11794" r="18638" t="16814"/>
          <a:stretch/>
        </p:blipFill>
        <p:spPr>
          <a:xfrm>
            <a:off x="6009035" y="164825"/>
            <a:ext cx="1479176" cy="875082"/>
          </a:xfrm>
          <a:prstGeom prst="rect">
            <a:avLst/>
          </a:prstGeom>
          <a:noFill/>
          <a:ln>
            <a:noFill/>
          </a:ln>
        </p:spPr>
      </p:pic>
      <p:pic>
        <p:nvPicPr>
          <p:cNvPr id="210" name="Google Shape;210;p11"/>
          <p:cNvPicPr preferRelativeResize="0"/>
          <p:nvPr/>
        </p:nvPicPr>
        <p:blipFill rotWithShape="1">
          <a:blip r:embed="rId7">
            <a:alphaModFix/>
          </a:blip>
          <a:srcRect b="15516" l="28959" r="23844" t="0"/>
          <a:stretch/>
        </p:blipFill>
        <p:spPr>
          <a:xfrm>
            <a:off x="-71011" y="3549580"/>
            <a:ext cx="1962913" cy="2819400"/>
          </a:xfrm>
          <a:prstGeom prst="rect">
            <a:avLst/>
          </a:prstGeom>
          <a:noFill/>
          <a:ln>
            <a:noFill/>
          </a:ln>
        </p:spPr>
      </p:pic>
      <p:sp>
        <p:nvSpPr>
          <p:cNvPr id="211" name="Google Shape;211;p11"/>
          <p:cNvSpPr txBox="1"/>
          <p:nvPr>
            <p:ph type="title"/>
          </p:nvPr>
        </p:nvSpPr>
        <p:spPr>
          <a:xfrm>
            <a:off x="1171522" y="1229310"/>
            <a:ext cx="10515600" cy="999157"/>
          </a:xfrm>
          <a:prstGeom prst="rect">
            <a:avLst/>
          </a:prstGeom>
          <a:blipFill rotWithShape="1">
            <a:blip r:embed="rId8">
              <a:alphaModFix/>
            </a:blip>
            <a:tile algn="tl" flip="none" tx="0" sx="100000" ty="0" sy="100000"/>
          </a:blipFill>
          <a:ln>
            <a:noFill/>
          </a:ln>
          <a:effectLst>
            <a:outerShdw blurRad="76200" kx="-800400" rotWithShape="0" algn="bl" dir="2700000" dist="12700" sy="-23000">
              <a:srgbClr val="92D050">
                <a:alpha val="20000"/>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lang="en-ID" sz="1800"/>
              <a:t>Penilaian Babak Grand Final terdiri dari 2 elemen yaitu elemen konten dan elemen presentasi. Bobot elemen konten (70%) Bobot elemen presentasi (30%) sebagai berikut</a:t>
            </a:r>
            <a:endParaRPr b="1" sz="1800">
              <a:solidFill>
                <a:srgbClr val="2B3A50"/>
              </a:solidFill>
              <a:latin typeface="Arial"/>
              <a:ea typeface="Arial"/>
              <a:cs typeface="Arial"/>
              <a:sym typeface="Arial"/>
            </a:endParaRPr>
          </a:p>
        </p:txBody>
      </p:sp>
      <p:sp>
        <p:nvSpPr>
          <p:cNvPr id="212" name="Google Shape;212;p11"/>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graphicFrame>
        <p:nvGraphicFramePr>
          <p:cNvPr id="213" name="Google Shape;213;p11"/>
          <p:cNvGraphicFramePr/>
          <p:nvPr/>
        </p:nvGraphicFramePr>
        <p:xfrm>
          <a:off x="2068339" y="2411137"/>
          <a:ext cx="3000000" cy="3000000"/>
        </p:xfrm>
        <a:graphic>
          <a:graphicData uri="http://schemas.openxmlformats.org/drawingml/2006/table">
            <a:tbl>
              <a:tblPr>
                <a:noFill/>
                <a:tableStyleId>{48AD0593-4773-42D1-976B-EF468470BA85}</a:tableStyleId>
              </a:tblPr>
              <a:tblGrid>
                <a:gridCol w="7513975"/>
                <a:gridCol w="1563750"/>
              </a:tblGrid>
              <a:tr h="569375">
                <a:tc>
                  <a:txBody>
                    <a:bodyPr/>
                    <a:lstStyle/>
                    <a:p>
                      <a:pPr indent="0" lvl="0" marL="0" marR="0" rtl="0" algn="ctr">
                        <a:spcBef>
                          <a:spcPts val="0"/>
                        </a:spcBef>
                        <a:spcAft>
                          <a:spcPts val="0"/>
                        </a:spcAft>
                        <a:buClr>
                          <a:schemeClr val="dk1"/>
                        </a:buClr>
                        <a:buSzPts val="2800"/>
                        <a:buFont typeface="Calibri"/>
                        <a:buNone/>
                      </a:pPr>
                      <a:r>
                        <a:rPr lang="en-ID" sz="2800" u="none" cap="none" strike="noStrike">
                          <a:solidFill>
                            <a:schemeClr val="dk1"/>
                          </a:solidFill>
                        </a:rPr>
                        <a:t>Kriteria Penilaian</a:t>
                      </a:r>
                      <a:endParaRPr sz="2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 Nilai Maksimum</a:t>
                      </a:r>
                      <a:endParaRPr sz="1800" u="none" cap="none" strike="noStrike">
                        <a:solidFill>
                          <a:schemeClr val="dk1"/>
                        </a:solidFill>
                      </a:endParaRPr>
                    </a:p>
                  </a:txBody>
                  <a:tcPr marT="45725" marB="45725" marR="91450" marL="91450"/>
                </a:tc>
              </a:tr>
              <a:tr h="1301425">
                <a:tc>
                  <a:txBody>
                    <a:bodyPr/>
                    <a:lstStyle/>
                    <a:p>
                      <a:pPr indent="0" lvl="0" marL="0" marR="0" rtl="0" algn="l">
                        <a:spcBef>
                          <a:spcPts val="0"/>
                        </a:spcBef>
                        <a:spcAft>
                          <a:spcPts val="0"/>
                        </a:spcAft>
                        <a:buClr>
                          <a:schemeClr val="dk1"/>
                        </a:buClr>
                        <a:buSzPts val="1800"/>
                        <a:buFont typeface="Calibri"/>
                        <a:buNone/>
                      </a:pPr>
                      <a:r>
                        <a:rPr b="1" lang="en-ID" sz="1800" u="none" cap="none" strike="noStrike">
                          <a:solidFill>
                            <a:schemeClr val="dk1"/>
                          </a:solidFill>
                          <a:latin typeface="Calibri"/>
                          <a:ea typeface="Calibri"/>
                          <a:cs typeface="Calibri"/>
                          <a:sym typeface="Calibri"/>
                        </a:rPr>
                        <a:t>Organisasi dari materi dan waktu presentasi </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Kemampuan berkomunikasi </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Kejelasan dan teknik presentasi</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Manajemen waktu</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Kelancaran presentasi dan kerja sama di antara anggota tim saat presentasi</a:t>
                      </a:r>
                      <a:endParaRPr sz="1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50</a:t>
                      </a:r>
                      <a:endParaRPr sz="1800" u="none" cap="none" strike="noStrike">
                        <a:solidFill>
                          <a:schemeClr val="dk1"/>
                        </a:solidFill>
                      </a:endParaRPr>
                    </a:p>
                  </a:txBody>
                  <a:tcPr marT="45725" marB="45725" marR="91450" marL="91450"/>
                </a:tc>
              </a:tr>
              <a:tr h="1789450">
                <a:tc>
                  <a:txBody>
                    <a:bodyPr/>
                    <a:lstStyle/>
                    <a:p>
                      <a:pPr indent="0" lvl="0" marL="0" marR="0" rtl="0" algn="l">
                        <a:spcBef>
                          <a:spcPts val="0"/>
                        </a:spcBef>
                        <a:spcAft>
                          <a:spcPts val="0"/>
                        </a:spcAft>
                        <a:buClr>
                          <a:schemeClr val="dk1"/>
                        </a:buClr>
                        <a:buSzPts val="1800"/>
                        <a:buFont typeface="Calibri"/>
                        <a:buNone/>
                      </a:pPr>
                      <a:r>
                        <a:rPr b="1" lang="en-ID" sz="1800" u="none" cap="none" strike="noStrike">
                          <a:solidFill>
                            <a:schemeClr val="dk1"/>
                          </a:solidFill>
                          <a:latin typeface="Calibri"/>
                          <a:ea typeface="Calibri"/>
                          <a:cs typeface="Calibri"/>
                          <a:sym typeface="Calibri"/>
                        </a:rPr>
                        <a:t>Pertanyaan dan jawaban</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Kemampuan untuk mempertahankan rekomendasi menggunakan materi yang dipresentasikan</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Kreativitas dalam memberikan jawaban (termasuk jika menggunakan sesuatu di luar materi yang dipresentasikan)</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Kerja sama tim dalam memberikan jawaban </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Etika dalam memberikan jawaban</a:t>
                      </a:r>
                      <a:endParaRPr sz="1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50</a:t>
                      </a:r>
                      <a:endParaRPr sz="1800" u="none" cap="none" strike="noStrike">
                        <a:solidFill>
                          <a:schemeClr val="dk1"/>
                        </a:solidFill>
                      </a:endParaRPr>
                    </a:p>
                  </a:txBody>
                  <a:tcPr marT="45725" marB="45725" marR="91450" marL="91450"/>
                </a:tc>
              </a:tr>
              <a:tr h="329875">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TOTAL</a:t>
                      </a:r>
                      <a:endParaRPr b="1" sz="1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100</a:t>
                      </a:r>
                      <a:endParaRPr b="1" sz="1800" u="none" cap="none" strike="noStrike">
                        <a:solidFill>
                          <a:schemeClr val="dk1"/>
                        </a:solidFill>
                      </a:endParaRPr>
                    </a:p>
                  </a:txBody>
                  <a:tcPr marT="45725" marB="45725" marR="91450" marL="91450"/>
                </a:tc>
              </a:tr>
            </a:tbl>
          </a:graphicData>
        </a:graphic>
      </p:graphicFrame>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17" name="Shape 217"/>
        <p:cNvGrpSpPr/>
        <p:nvPr/>
      </p:nvGrpSpPr>
      <p:grpSpPr>
        <a:xfrm>
          <a:off x="0" y="0"/>
          <a:ext cx="0" cy="0"/>
          <a:chOff x="0" y="0"/>
          <a:chExt cx="0" cy="0"/>
        </a:xfrm>
      </p:grpSpPr>
      <p:pic>
        <p:nvPicPr>
          <p:cNvPr id="218" name="Google Shape;218;p12"/>
          <p:cNvPicPr preferRelativeResize="0"/>
          <p:nvPr/>
        </p:nvPicPr>
        <p:blipFill rotWithShape="1">
          <a:blip r:embed="rId4">
            <a:alphaModFix/>
          </a:blip>
          <a:srcRect b="0" l="0" r="0" t="0"/>
          <a:stretch/>
        </p:blipFill>
        <p:spPr>
          <a:xfrm>
            <a:off x="-257608" y="-62405"/>
            <a:ext cx="12445380" cy="7002904"/>
          </a:xfrm>
          <a:prstGeom prst="rect">
            <a:avLst/>
          </a:prstGeom>
          <a:noFill/>
          <a:ln>
            <a:noFill/>
          </a:ln>
        </p:spPr>
      </p:pic>
      <p:pic>
        <p:nvPicPr>
          <p:cNvPr descr="Logo&#10;&#10;Description automatically generated" id="219" name="Google Shape;219;p12"/>
          <p:cNvPicPr preferRelativeResize="0"/>
          <p:nvPr/>
        </p:nvPicPr>
        <p:blipFill rotWithShape="1">
          <a:blip r:embed="rId5">
            <a:alphaModFix/>
          </a:blip>
          <a:srcRect b="0" l="0" r="0" t="0"/>
          <a:stretch/>
        </p:blipFill>
        <p:spPr>
          <a:xfrm>
            <a:off x="1" y="73686"/>
            <a:ext cx="1309474" cy="1309474"/>
          </a:xfrm>
          <a:prstGeom prst="rect">
            <a:avLst/>
          </a:prstGeom>
          <a:noFill/>
          <a:ln>
            <a:noFill/>
          </a:ln>
        </p:spPr>
      </p:pic>
      <p:sp>
        <p:nvSpPr>
          <p:cNvPr id="220" name="Google Shape;220;p12"/>
          <p:cNvSpPr txBox="1"/>
          <p:nvPr/>
        </p:nvSpPr>
        <p:spPr>
          <a:xfrm>
            <a:off x="1396800" y="266486"/>
            <a:ext cx="40466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60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60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600">
                <a:solidFill>
                  <a:schemeClr val="dk1"/>
                </a:solidFill>
                <a:latin typeface="Arial"/>
                <a:ea typeface="Arial"/>
                <a:cs typeface="Arial"/>
                <a:sym typeface="Arial"/>
              </a:rPr>
              <a:t>DAN TEKNOLOGI</a:t>
            </a:r>
            <a:endParaRPr b="1" sz="1600">
              <a:solidFill>
                <a:schemeClr val="dk1"/>
              </a:solidFill>
              <a:latin typeface="Arial"/>
              <a:ea typeface="Arial"/>
              <a:cs typeface="Arial"/>
              <a:sym typeface="Arial"/>
            </a:endParaRPr>
          </a:p>
        </p:txBody>
      </p:sp>
      <p:pic>
        <p:nvPicPr>
          <p:cNvPr id="221" name="Google Shape;221;p12"/>
          <p:cNvPicPr preferRelativeResize="0"/>
          <p:nvPr/>
        </p:nvPicPr>
        <p:blipFill rotWithShape="1">
          <a:blip r:embed="rId6">
            <a:alphaModFix/>
          </a:blip>
          <a:srcRect b="0" l="0" r="0" t="0"/>
          <a:stretch/>
        </p:blipFill>
        <p:spPr>
          <a:xfrm>
            <a:off x="4200860" y="2250868"/>
            <a:ext cx="3761238" cy="2843678"/>
          </a:xfrm>
          <a:prstGeom prst="rect">
            <a:avLst/>
          </a:prstGeom>
          <a:noFill/>
          <a:ln>
            <a:noFill/>
          </a:ln>
        </p:spPr>
      </p:pic>
      <p:sp>
        <p:nvSpPr>
          <p:cNvPr id="222" name="Google Shape;222;p12"/>
          <p:cNvSpPr/>
          <p:nvPr/>
        </p:nvSpPr>
        <p:spPr>
          <a:xfrm>
            <a:off x="3158427" y="5094546"/>
            <a:ext cx="5846103" cy="764312"/>
          </a:xfrm>
          <a:prstGeom prst="rect">
            <a:avLst/>
          </a:prstGeom>
          <a:noFill/>
          <a:ln>
            <a:noFill/>
          </a:ln>
        </p:spPr>
        <p:txBody>
          <a:bodyPr anchorCtr="0" anchor="t" bIns="45700" lIns="91425" spcFirstLastPara="1" rIns="91425" wrap="square" tIns="45700">
            <a:spAutoFit/>
          </a:bodyPr>
          <a:lstStyle/>
          <a:p>
            <a:pPr indent="0" lvl="0" marL="12700" marR="5080" rtl="0" algn="ctr">
              <a:lnSpc>
                <a:spcPct val="100000"/>
              </a:lnSpc>
              <a:spcBef>
                <a:spcPts val="0"/>
              </a:spcBef>
              <a:spcAft>
                <a:spcPts val="0"/>
              </a:spcAft>
              <a:buNone/>
            </a:pPr>
            <a:r>
              <a:rPr b="1" lang="en-ID" sz="1400">
                <a:solidFill>
                  <a:srgbClr val="2F5496"/>
                </a:solidFill>
                <a:latin typeface="Tahoma"/>
                <a:ea typeface="Tahoma"/>
                <a:cs typeface="Tahoma"/>
                <a:sym typeface="Tahoma"/>
              </a:rPr>
              <a:t>Balai Pengembangan Talenta Indonesia</a:t>
            </a:r>
            <a:endParaRPr/>
          </a:p>
          <a:p>
            <a:pPr indent="0" lvl="0" marL="12700" marR="5080" rtl="0" algn="ctr">
              <a:lnSpc>
                <a:spcPct val="100000"/>
              </a:lnSpc>
              <a:spcBef>
                <a:spcPts val="100"/>
              </a:spcBef>
              <a:spcAft>
                <a:spcPts val="0"/>
              </a:spcAft>
              <a:buNone/>
            </a:pPr>
            <a:r>
              <a:rPr b="1" lang="en-ID" sz="1400">
                <a:solidFill>
                  <a:srgbClr val="2F5496"/>
                </a:solidFill>
                <a:latin typeface="Tahoma"/>
                <a:ea typeface="Tahoma"/>
                <a:cs typeface="Tahoma"/>
                <a:sym typeface="Tahoma"/>
              </a:rPr>
              <a:t>Pusat Prestasi Nasional</a:t>
            </a:r>
            <a:endParaRPr b="1" sz="1400">
              <a:solidFill>
                <a:srgbClr val="2F5496"/>
              </a:solidFill>
              <a:latin typeface="Tahoma"/>
              <a:ea typeface="Tahoma"/>
              <a:cs typeface="Tahoma"/>
              <a:sym typeface="Tahoma"/>
            </a:endParaRPr>
          </a:p>
          <a:p>
            <a:pPr indent="0" lvl="0" marL="12700" marR="5080" rtl="0" algn="ctr">
              <a:lnSpc>
                <a:spcPct val="100000"/>
              </a:lnSpc>
              <a:spcBef>
                <a:spcPts val="100"/>
              </a:spcBef>
              <a:spcAft>
                <a:spcPts val="0"/>
              </a:spcAft>
              <a:buNone/>
            </a:pPr>
            <a:r>
              <a:rPr b="1" lang="en-ID" sz="1400">
                <a:solidFill>
                  <a:srgbClr val="2F5496"/>
                </a:solidFill>
                <a:latin typeface="Tahoma"/>
                <a:ea typeface="Tahoma"/>
                <a:cs typeface="Tahoma"/>
                <a:sym typeface="Tahoma"/>
              </a:rPr>
              <a:t>Kementerian Pendidikan, Kebudayaan, Riset, dan Teknologi</a:t>
            </a:r>
            <a:endParaRPr b="1" sz="1400">
              <a:solidFill>
                <a:srgbClr val="2F5496"/>
              </a:solidFill>
              <a:latin typeface="Tahoma"/>
              <a:ea typeface="Tahoma"/>
              <a:cs typeface="Tahoma"/>
              <a:sym typeface="Tahoma"/>
            </a:endParaRPr>
          </a:p>
        </p:txBody>
      </p:sp>
      <p:sp>
        <p:nvSpPr>
          <p:cNvPr id="223" name="Google Shape;223;p12"/>
          <p:cNvSpPr txBox="1"/>
          <p:nvPr/>
        </p:nvSpPr>
        <p:spPr>
          <a:xfrm>
            <a:off x="658341" y="1359638"/>
            <a:ext cx="10623946" cy="707886"/>
          </a:xfrm>
          <a:prstGeom prst="rect">
            <a:avLst/>
          </a:prstGeom>
          <a:solidFill>
            <a:schemeClr val="lt1"/>
          </a:solidFill>
          <a:ln>
            <a:noFill/>
          </a:ln>
          <a:effectLst>
            <a:outerShdw blurRad="76200" kx="-800400" rotWithShape="0" algn="bl" dir="2700000" dist="12700" sy="-23000">
              <a:srgbClr val="000000">
                <a:alpha val="2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0C2C5C"/>
                </a:solidFill>
                <a:latin typeface="Arial"/>
                <a:ea typeface="Arial"/>
                <a:cs typeface="Arial"/>
                <a:sym typeface="Arial"/>
              </a:rPr>
              <a:t>TERIMA KASIH</a:t>
            </a:r>
            <a:endParaRPr b="1" sz="4000">
              <a:solidFill>
                <a:srgbClr val="0C2C5C"/>
              </a:solidFill>
              <a:latin typeface="Arial"/>
              <a:ea typeface="Arial"/>
              <a:cs typeface="Arial"/>
              <a:sym typeface="Arial"/>
            </a:endParaRPr>
          </a:p>
        </p:txBody>
      </p:sp>
      <p:pic>
        <p:nvPicPr>
          <p:cNvPr descr="Icon&#10;&#10;Description automatically generated" id="224" name="Google Shape;224;p12"/>
          <p:cNvPicPr preferRelativeResize="0"/>
          <p:nvPr/>
        </p:nvPicPr>
        <p:blipFill rotWithShape="1">
          <a:blip r:embed="rId7">
            <a:alphaModFix/>
          </a:blip>
          <a:srcRect b="20423" l="11794" r="18638" t="16814"/>
          <a:stretch/>
        </p:blipFill>
        <p:spPr>
          <a:xfrm>
            <a:off x="-257608" y="4790477"/>
            <a:ext cx="3308816" cy="2150022"/>
          </a:xfrm>
          <a:prstGeom prst="rect">
            <a:avLst/>
          </a:prstGeom>
          <a:noFill/>
          <a:ln>
            <a:noFill/>
          </a:ln>
        </p:spPr>
      </p:pic>
    </p:spTree>
  </p:cSld>
  <p:clrMapOvr>
    <a:masterClrMapping/>
  </p:clrMapOvr>
  <p:transition spd="slow" p14:dur="1500">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96"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b="0" l="0" r="0" t="0"/>
          <a:stretch/>
        </p:blipFill>
        <p:spPr>
          <a:xfrm>
            <a:off x="-257608" y="-62405"/>
            <a:ext cx="12445380" cy="7002904"/>
          </a:xfrm>
          <a:prstGeom prst="rect">
            <a:avLst/>
          </a:prstGeom>
          <a:blipFill rotWithShape="1">
            <a:blip r:embed="rId5">
              <a:alphaModFix/>
            </a:blip>
            <a:tile algn="tl" flip="none" tx="0" sx="100000" ty="0" sy="100000"/>
          </a:blipFill>
          <a:ln>
            <a:noFill/>
          </a:ln>
        </p:spPr>
      </p:pic>
      <p:pic>
        <p:nvPicPr>
          <p:cNvPr descr="Logo&#10;&#10;Description automatically generated" id="98" name="Google Shape;98;p2"/>
          <p:cNvPicPr preferRelativeResize="0"/>
          <p:nvPr/>
        </p:nvPicPr>
        <p:blipFill rotWithShape="1">
          <a:blip r:embed="rId6">
            <a:alphaModFix/>
          </a:blip>
          <a:srcRect b="0" l="0" r="0" t="0"/>
          <a:stretch/>
        </p:blipFill>
        <p:spPr>
          <a:xfrm>
            <a:off x="511419" y="73686"/>
            <a:ext cx="798055" cy="798055"/>
          </a:xfrm>
          <a:prstGeom prst="rect">
            <a:avLst/>
          </a:prstGeom>
          <a:noFill/>
          <a:ln>
            <a:noFill/>
          </a:ln>
        </p:spPr>
      </p:pic>
      <p:sp>
        <p:nvSpPr>
          <p:cNvPr id="99" name="Google Shape;99;p2"/>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00" name="Google Shape;100;p2"/>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pic>
        <p:nvPicPr>
          <p:cNvPr descr="Icon" id="101" name="Google Shape;101;p2"/>
          <p:cNvPicPr preferRelativeResize="0"/>
          <p:nvPr/>
        </p:nvPicPr>
        <p:blipFill rotWithShape="1">
          <a:blip r:embed="rId7">
            <a:alphaModFix/>
          </a:blip>
          <a:srcRect b="20423" l="11794" r="18638" t="16814"/>
          <a:stretch/>
        </p:blipFill>
        <p:spPr>
          <a:xfrm>
            <a:off x="6009035" y="164825"/>
            <a:ext cx="1479176" cy="875082"/>
          </a:xfrm>
          <a:prstGeom prst="rect">
            <a:avLst/>
          </a:prstGeom>
          <a:noFill/>
          <a:ln>
            <a:noFill/>
          </a:ln>
        </p:spPr>
      </p:pic>
      <p:pic>
        <p:nvPicPr>
          <p:cNvPr id="102" name="Google Shape;102;p2"/>
          <p:cNvPicPr preferRelativeResize="0"/>
          <p:nvPr/>
        </p:nvPicPr>
        <p:blipFill rotWithShape="1">
          <a:blip r:embed="rId8">
            <a:alphaModFix/>
          </a:blip>
          <a:srcRect b="15516" l="28959" r="23844" t="0"/>
          <a:stretch/>
        </p:blipFill>
        <p:spPr>
          <a:xfrm>
            <a:off x="-71011" y="3549580"/>
            <a:ext cx="1962913" cy="2819400"/>
          </a:xfrm>
          <a:prstGeom prst="rect">
            <a:avLst/>
          </a:prstGeom>
          <a:noFill/>
          <a:ln>
            <a:noFill/>
          </a:ln>
        </p:spPr>
      </p:pic>
      <p:sp>
        <p:nvSpPr>
          <p:cNvPr id="103" name="Google Shape;103;p2"/>
          <p:cNvSpPr txBox="1"/>
          <p:nvPr>
            <p:ph type="title"/>
          </p:nvPr>
        </p:nvSpPr>
        <p:spPr>
          <a:xfrm>
            <a:off x="3258662" y="1419821"/>
            <a:ext cx="6979921" cy="1325563"/>
          </a:xfrm>
          <a:prstGeom prst="rect">
            <a:avLst/>
          </a:prstGeom>
          <a:blipFill rotWithShape="1">
            <a:blip r:embed="rId9">
              <a:alphaModFix/>
            </a:blip>
            <a:tile algn="tl" flip="none" tx="0" sx="100000" ty="0" sy="100000"/>
          </a:blipFill>
          <a:ln>
            <a:noFill/>
          </a:ln>
          <a:effectLst>
            <a:outerShdw blurRad="76200" kx="800400" rotWithShape="0" algn="br" dir="8100000" dist="12700" sy="-23000">
              <a:srgbClr val="000000">
                <a:alpha val="2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C2C5C"/>
              </a:buClr>
              <a:buSzPts val="4400"/>
              <a:buFont typeface="Arial"/>
              <a:buNone/>
            </a:pPr>
            <a:r>
              <a:rPr b="1" lang="en-ID">
                <a:solidFill>
                  <a:srgbClr val="0C2C5C"/>
                </a:solidFill>
                <a:latin typeface="Arial"/>
                <a:ea typeface="Arial"/>
                <a:cs typeface="Arial"/>
                <a:sym typeface="Arial"/>
              </a:rPr>
              <a:t>T</a:t>
            </a:r>
            <a:r>
              <a:rPr b="1" lang="en-ID">
                <a:solidFill>
                  <a:srgbClr val="0853AB"/>
                </a:solidFill>
                <a:latin typeface="Arial"/>
                <a:ea typeface="Arial"/>
                <a:cs typeface="Arial"/>
                <a:sym typeface="Arial"/>
              </a:rPr>
              <a:t>E</a:t>
            </a:r>
            <a:r>
              <a:rPr b="1" lang="en-ID">
                <a:solidFill>
                  <a:srgbClr val="0C2C5C"/>
                </a:solidFill>
                <a:latin typeface="Arial"/>
                <a:ea typeface="Arial"/>
                <a:cs typeface="Arial"/>
                <a:sym typeface="Arial"/>
              </a:rPr>
              <a:t>M</a:t>
            </a:r>
            <a:r>
              <a:rPr b="1" lang="en-ID">
                <a:solidFill>
                  <a:srgbClr val="FF6900"/>
                </a:solidFill>
                <a:latin typeface="Arial"/>
                <a:ea typeface="Arial"/>
                <a:cs typeface="Arial"/>
                <a:sym typeface="Arial"/>
              </a:rPr>
              <a:t>A</a:t>
            </a:r>
            <a:endParaRPr b="1">
              <a:solidFill>
                <a:srgbClr val="FF6900"/>
              </a:solidFill>
              <a:latin typeface="Arial"/>
              <a:ea typeface="Arial"/>
              <a:cs typeface="Arial"/>
              <a:sym typeface="Arial"/>
            </a:endParaRPr>
          </a:p>
        </p:txBody>
      </p:sp>
      <p:sp>
        <p:nvSpPr>
          <p:cNvPr id="104" name="Google Shape;104;p2"/>
          <p:cNvSpPr/>
          <p:nvPr/>
        </p:nvSpPr>
        <p:spPr>
          <a:xfrm>
            <a:off x="1651068" y="3125299"/>
            <a:ext cx="10398310" cy="1938992"/>
          </a:xfrm>
          <a:prstGeom prst="rect">
            <a:avLst/>
          </a:prstGeom>
          <a:blipFill rotWithShape="1">
            <a:blip r:embed="rId10">
              <a:alphaModFix/>
            </a:blip>
            <a:tile algn="tl" flip="none" tx="0" sx="100000" ty="0" sy="100000"/>
          </a:blip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2400">
                <a:solidFill>
                  <a:schemeClr val="dk1"/>
                </a:solidFill>
                <a:latin typeface="Arial"/>
                <a:ea typeface="Arial"/>
                <a:cs typeface="Arial"/>
                <a:sym typeface="Arial"/>
              </a:rPr>
              <a:t>Eksplorasi Peluang Produksi dan Konsumsi Bertanggungjawab serta Penerapan Ekonomi Sirkular Pada Era Industry 4.0 dan Society 5.0 Untuk Percepatan Transformasi Ekonomi Nasional yang Inklusif dan Berkelanjutan Dalam Kerangka Bidang Ilmu Bisnis, Manajemen dan Keuangan</a:t>
            </a:r>
            <a:endParaRPr b="1" sz="2400">
              <a:solidFill>
                <a:schemeClr val="dk1"/>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4">
            <a:alphaModFix/>
          </a:blip>
          <a:srcRect b="0" l="0" r="0" t="0"/>
          <a:stretch/>
        </p:blipFill>
        <p:spPr>
          <a:xfrm>
            <a:off x="-213655" y="-72452"/>
            <a:ext cx="12445380" cy="7002904"/>
          </a:xfrm>
          <a:prstGeom prst="rect">
            <a:avLst/>
          </a:prstGeom>
          <a:noFill/>
          <a:ln>
            <a:noFill/>
          </a:ln>
        </p:spPr>
      </p:pic>
      <p:pic>
        <p:nvPicPr>
          <p:cNvPr descr="Logo&#10;&#10;Description automatically generated" id="110" name="Google Shape;110;p3"/>
          <p:cNvPicPr preferRelativeResize="0"/>
          <p:nvPr/>
        </p:nvPicPr>
        <p:blipFill rotWithShape="1">
          <a:blip r:embed="rId5">
            <a:alphaModFix/>
          </a:blip>
          <a:srcRect b="0" l="0" r="0" t="0"/>
          <a:stretch/>
        </p:blipFill>
        <p:spPr>
          <a:xfrm>
            <a:off x="511419" y="73686"/>
            <a:ext cx="798055" cy="798055"/>
          </a:xfrm>
          <a:prstGeom prst="rect">
            <a:avLst/>
          </a:prstGeom>
          <a:noFill/>
          <a:ln>
            <a:noFill/>
          </a:ln>
        </p:spPr>
      </p:pic>
      <p:sp>
        <p:nvSpPr>
          <p:cNvPr id="111" name="Google Shape;111;p3"/>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12" name="Google Shape;112;p3"/>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pic>
        <p:nvPicPr>
          <p:cNvPr descr="Icon" id="113" name="Google Shape;113;p3"/>
          <p:cNvPicPr preferRelativeResize="0"/>
          <p:nvPr/>
        </p:nvPicPr>
        <p:blipFill rotWithShape="1">
          <a:blip r:embed="rId6">
            <a:alphaModFix/>
          </a:blip>
          <a:srcRect b="20423" l="11794" r="18638" t="16814"/>
          <a:stretch/>
        </p:blipFill>
        <p:spPr>
          <a:xfrm>
            <a:off x="6009035" y="164825"/>
            <a:ext cx="1479176" cy="875082"/>
          </a:xfrm>
          <a:prstGeom prst="rect">
            <a:avLst/>
          </a:prstGeom>
          <a:noFill/>
          <a:ln>
            <a:noFill/>
          </a:ln>
        </p:spPr>
      </p:pic>
      <p:pic>
        <p:nvPicPr>
          <p:cNvPr id="114" name="Google Shape;114;p3"/>
          <p:cNvPicPr preferRelativeResize="0"/>
          <p:nvPr/>
        </p:nvPicPr>
        <p:blipFill rotWithShape="1">
          <a:blip r:embed="rId7">
            <a:alphaModFix/>
          </a:blip>
          <a:srcRect b="15516" l="28959" r="23844" t="0"/>
          <a:stretch/>
        </p:blipFill>
        <p:spPr>
          <a:xfrm>
            <a:off x="-71011" y="3549580"/>
            <a:ext cx="1962913" cy="2819400"/>
          </a:xfrm>
          <a:prstGeom prst="rect">
            <a:avLst/>
          </a:prstGeom>
          <a:noFill/>
          <a:ln>
            <a:noFill/>
          </a:ln>
        </p:spPr>
      </p:pic>
      <p:sp>
        <p:nvSpPr>
          <p:cNvPr id="115" name="Google Shape;115;p3"/>
          <p:cNvSpPr txBox="1"/>
          <p:nvPr>
            <p:ph type="title"/>
          </p:nvPr>
        </p:nvSpPr>
        <p:spPr>
          <a:xfrm>
            <a:off x="1256868" y="1371752"/>
            <a:ext cx="10515600" cy="678031"/>
          </a:xfrm>
          <a:prstGeom prst="rect">
            <a:avLst/>
          </a:prstGeom>
          <a:blipFill rotWithShape="1">
            <a:blip r:embed="rId8">
              <a:alphaModFix/>
            </a:blip>
            <a:tile algn="tl" flip="none" tx="0" sx="100000" ty="0" sy="100000"/>
          </a:blipFill>
          <a:ln>
            <a:noFill/>
          </a:ln>
          <a:effectLst>
            <a:outerShdw blurRad="76200" kx="800400" rotWithShape="0" algn="br" dir="8100000" dist="12700" sy="-23000">
              <a:srgbClr val="000000">
                <a:alpha val="2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B3A50"/>
              </a:buClr>
              <a:buSzPts val="3600"/>
              <a:buFont typeface="Arial"/>
              <a:buNone/>
            </a:pPr>
            <a:r>
              <a:rPr b="1" lang="en-ID" sz="3600">
                <a:solidFill>
                  <a:srgbClr val="2B3A50"/>
                </a:solidFill>
                <a:latin typeface="Arial"/>
                <a:ea typeface="Arial"/>
                <a:cs typeface="Arial"/>
                <a:sym typeface="Arial"/>
              </a:rPr>
              <a:t>CO</a:t>
            </a:r>
            <a:r>
              <a:rPr b="1" lang="en-ID" sz="3600">
                <a:solidFill>
                  <a:srgbClr val="4472C4"/>
                </a:solidFill>
                <a:latin typeface="Arial"/>
                <a:ea typeface="Arial"/>
                <a:cs typeface="Arial"/>
                <a:sym typeface="Arial"/>
              </a:rPr>
              <a:t>N</a:t>
            </a:r>
            <a:r>
              <a:rPr b="1" lang="en-ID" sz="3600">
                <a:solidFill>
                  <a:srgbClr val="2B3A50"/>
                </a:solidFill>
                <a:latin typeface="Arial"/>
                <a:ea typeface="Arial"/>
                <a:cs typeface="Arial"/>
                <a:sym typeface="Arial"/>
              </a:rPr>
              <a:t>TENT</a:t>
            </a:r>
            <a:r>
              <a:rPr b="1" lang="en-ID" sz="3600">
                <a:solidFill>
                  <a:srgbClr val="FF6900"/>
                </a:solidFill>
                <a:latin typeface="Arial"/>
                <a:ea typeface="Arial"/>
                <a:cs typeface="Arial"/>
                <a:sym typeface="Arial"/>
              </a:rPr>
              <a:t>S</a:t>
            </a:r>
            <a:endParaRPr/>
          </a:p>
        </p:txBody>
      </p:sp>
      <p:sp>
        <p:nvSpPr>
          <p:cNvPr id="116" name="Google Shape;116;p3"/>
          <p:cNvSpPr txBox="1"/>
          <p:nvPr/>
        </p:nvSpPr>
        <p:spPr>
          <a:xfrm>
            <a:off x="1620221" y="2269011"/>
            <a:ext cx="9788893" cy="3762568"/>
          </a:xfrm>
          <a:prstGeom prst="rect">
            <a:avLst/>
          </a:prstGeom>
          <a:blipFill rotWithShape="1">
            <a:blip r:embed="rId9">
              <a:alphaModFix/>
            </a:blip>
            <a:tile algn="tl" flip="none" tx="0" sx="100000" ty="0" sy="100000"/>
          </a:blipFill>
          <a:ln cap="flat" cmpd="sng" w="9525">
            <a:solidFill>
              <a:srgbClr val="C00000"/>
            </a:solidFill>
            <a:prstDash val="solid"/>
            <a:round/>
            <a:headEnd len="sm" w="sm" type="none"/>
            <a:tailEnd len="sm" w="sm" type="none"/>
          </a:ln>
          <a:effectLst>
            <a:outerShdw blurRad="76200" kx="800400" rotWithShape="0" algn="br" dir="8100000" dist="12700" sy="-23000">
              <a:srgbClr val="000000">
                <a:alpha val="2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ID" sz="2400">
                <a:solidFill>
                  <a:srgbClr val="4472C4"/>
                </a:solidFill>
                <a:latin typeface="Arial"/>
                <a:ea typeface="Arial"/>
                <a:cs typeface="Arial"/>
                <a:sym typeface="Arial"/>
              </a:rPr>
              <a:t>Deskripsi Kompetisi</a:t>
            </a:r>
            <a:endParaRPr/>
          </a:p>
          <a:p>
            <a:pPr indent="-342900" lvl="1" marL="800100" marR="0" rtl="0" algn="l">
              <a:spcBef>
                <a:spcPts val="300"/>
              </a:spcBef>
              <a:spcAft>
                <a:spcPts val="0"/>
              </a:spcAft>
              <a:buClr>
                <a:srgbClr val="0C2C5C"/>
              </a:buClr>
              <a:buSzPts val="2000"/>
              <a:buFont typeface="Arial"/>
              <a:buChar char="•"/>
            </a:pPr>
            <a:r>
              <a:rPr b="0" i="0" lang="en-ID" sz="2000" u="none" cap="none" strike="noStrike">
                <a:solidFill>
                  <a:srgbClr val="0C2C5C"/>
                </a:solidFill>
                <a:latin typeface="Arial"/>
                <a:ea typeface="Arial"/>
                <a:cs typeface="Arial"/>
                <a:sym typeface="Arial"/>
              </a:rPr>
              <a:t>Ruang Lingkup dan Tema Bidang</a:t>
            </a:r>
            <a:endParaRPr/>
          </a:p>
          <a:p>
            <a:pPr indent="-342900" lvl="1" marL="800100" marR="0" rtl="0" algn="l">
              <a:spcBef>
                <a:spcPts val="300"/>
              </a:spcBef>
              <a:spcAft>
                <a:spcPts val="0"/>
              </a:spcAft>
              <a:buClr>
                <a:srgbClr val="0C2C5C"/>
              </a:buClr>
              <a:buSzPts val="2000"/>
              <a:buFont typeface="Arial"/>
              <a:buChar char="•"/>
            </a:pPr>
            <a:r>
              <a:rPr b="0" i="0" lang="en-ID" sz="2000" u="none" cap="none" strike="noStrike">
                <a:solidFill>
                  <a:srgbClr val="0C2C5C"/>
                </a:solidFill>
                <a:latin typeface="Arial"/>
                <a:ea typeface="Arial"/>
                <a:cs typeface="Arial"/>
                <a:sym typeface="Arial"/>
              </a:rPr>
              <a:t>Kompetisi Rujukan</a:t>
            </a:r>
            <a:endParaRPr/>
          </a:p>
          <a:p>
            <a:pPr indent="0" lvl="0" marL="0" marR="0" rtl="0" algn="l">
              <a:spcBef>
                <a:spcPts val="300"/>
              </a:spcBef>
              <a:spcAft>
                <a:spcPts val="0"/>
              </a:spcAft>
              <a:buNone/>
            </a:pPr>
            <a:r>
              <a:rPr lang="en-ID" sz="2400">
                <a:solidFill>
                  <a:srgbClr val="4472C4"/>
                </a:solidFill>
                <a:latin typeface="Arial"/>
                <a:ea typeface="Arial"/>
                <a:cs typeface="Arial"/>
                <a:sym typeface="Arial"/>
              </a:rPr>
              <a:t>Babak Penyisihan</a:t>
            </a:r>
            <a:endParaRPr sz="2400">
              <a:solidFill>
                <a:srgbClr val="4472C4"/>
              </a:solidFill>
              <a:latin typeface="Arial"/>
              <a:ea typeface="Arial"/>
              <a:cs typeface="Arial"/>
              <a:sym typeface="Arial"/>
            </a:endParaRPr>
          </a:p>
          <a:p>
            <a:pPr indent="-342900" lvl="1" marL="800100" marR="0" rtl="0" algn="l">
              <a:spcBef>
                <a:spcPts val="300"/>
              </a:spcBef>
              <a:spcAft>
                <a:spcPts val="0"/>
              </a:spcAft>
              <a:buClr>
                <a:srgbClr val="0C2C5C"/>
              </a:buClr>
              <a:buSzPts val="2000"/>
              <a:buFont typeface="Arial"/>
              <a:buChar char="•"/>
            </a:pPr>
            <a:r>
              <a:rPr b="0" i="0" lang="en-ID" sz="2000" u="none" cap="none" strike="noStrike">
                <a:solidFill>
                  <a:srgbClr val="0C2C5C"/>
                </a:solidFill>
                <a:latin typeface="Arial"/>
                <a:ea typeface="Arial"/>
                <a:cs typeface="Arial"/>
                <a:sym typeface="Arial"/>
              </a:rPr>
              <a:t>Materi Submisi</a:t>
            </a:r>
            <a:endParaRPr/>
          </a:p>
          <a:p>
            <a:pPr indent="-342900" lvl="1" marL="800100" marR="0" rtl="0" algn="l">
              <a:spcBef>
                <a:spcPts val="300"/>
              </a:spcBef>
              <a:spcAft>
                <a:spcPts val="0"/>
              </a:spcAft>
              <a:buClr>
                <a:srgbClr val="0C2C5C"/>
              </a:buClr>
              <a:buSzPts val="2000"/>
              <a:buFont typeface="Arial"/>
              <a:buChar char="•"/>
            </a:pPr>
            <a:r>
              <a:rPr b="0" i="0" lang="en-ID" sz="2000" u="none" cap="none" strike="noStrike">
                <a:solidFill>
                  <a:srgbClr val="0C2C5C"/>
                </a:solidFill>
                <a:latin typeface="Arial"/>
                <a:ea typeface="Arial"/>
                <a:cs typeface="Arial"/>
                <a:sym typeface="Arial"/>
              </a:rPr>
              <a:t>Kriteria Penilaian</a:t>
            </a:r>
            <a:endParaRPr/>
          </a:p>
          <a:p>
            <a:pPr indent="0" lvl="0" marL="0" marR="0" rtl="0" algn="l">
              <a:spcBef>
                <a:spcPts val="300"/>
              </a:spcBef>
              <a:spcAft>
                <a:spcPts val="0"/>
              </a:spcAft>
              <a:buNone/>
            </a:pPr>
            <a:r>
              <a:rPr lang="en-ID" sz="2400">
                <a:solidFill>
                  <a:srgbClr val="4472C4"/>
                </a:solidFill>
                <a:latin typeface="Arial"/>
                <a:ea typeface="Arial"/>
                <a:cs typeface="Arial"/>
                <a:sym typeface="Arial"/>
              </a:rPr>
              <a:t>Babak Semi-Final dan Babak Final</a:t>
            </a:r>
            <a:endParaRPr/>
          </a:p>
          <a:p>
            <a:pPr indent="-342900" lvl="1" marL="800100" marR="0" rtl="0" algn="l">
              <a:spcBef>
                <a:spcPts val="300"/>
              </a:spcBef>
              <a:spcAft>
                <a:spcPts val="0"/>
              </a:spcAft>
              <a:buClr>
                <a:srgbClr val="0C2C5C"/>
              </a:buClr>
              <a:buSzPts val="2000"/>
              <a:buFont typeface="Arial"/>
              <a:buChar char="•"/>
            </a:pPr>
            <a:r>
              <a:rPr b="0" i="0" lang="en-ID" sz="2000" u="none" cap="none" strike="noStrike">
                <a:solidFill>
                  <a:srgbClr val="0C2C5C"/>
                </a:solidFill>
                <a:latin typeface="Arial"/>
                <a:ea typeface="Arial"/>
                <a:cs typeface="Arial"/>
                <a:sym typeface="Arial"/>
              </a:rPr>
              <a:t>Materi Submisi</a:t>
            </a:r>
            <a:endParaRPr/>
          </a:p>
          <a:p>
            <a:pPr indent="-342900" lvl="1" marL="800100" marR="0" rtl="0" algn="l">
              <a:spcBef>
                <a:spcPts val="300"/>
              </a:spcBef>
              <a:spcAft>
                <a:spcPts val="0"/>
              </a:spcAft>
              <a:buClr>
                <a:srgbClr val="0C2C5C"/>
              </a:buClr>
              <a:buSzPts val="2000"/>
              <a:buFont typeface="Arial"/>
              <a:buChar char="•"/>
            </a:pPr>
            <a:r>
              <a:rPr b="0" i="0" lang="en-ID" sz="2000" u="none" cap="none" strike="noStrike">
                <a:solidFill>
                  <a:srgbClr val="0C2C5C"/>
                </a:solidFill>
                <a:latin typeface="Arial"/>
                <a:ea typeface="Arial"/>
                <a:cs typeface="Arial"/>
                <a:sym typeface="Arial"/>
              </a:rPr>
              <a:t>Kriteria Penilaian</a:t>
            </a:r>
            <a:endParaRPr/>
          </a:p>
          <a:p>
            <a:pPr indent="0" lvl="1" marL="457200" marR="0" rtl="0" algn="l">
              <a:spcBef>
                <a:spcPts val="300"/>
              </a:spcBef>
              <a:spcAft>
                <a:spcPts val="0"/>
              </a:spcAft>
              <a:buNone/>
            </a:pPr>
            <a:r>
              <a:t/>
            </a:r>
            <a:endParaRPr b="0" i="0" sz="2400" u="none" cap="none" strike="noStrike">
              <a:solidFill>
                <a:srgbClr val="4472C4"/>
              </a:solidFill>
              <a:latin typeface="Arial"/>
              <a:ea typeface="Arial"/>
              <a:cs typeface="Arial"/>
              <a:sym typeface="Arial"/>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b="0" l="0" r="0" t="0"/>
          <a:stretch/>
        </p:blipFill>
        <p:spPr>
          <a:xfrm>
            <a:off x="-71011" y="-337037"/>
            <a:ext cx="12445380" cy="7002904"/>
          </a:xfrm>
          <a:prstGeom prst="rect">
            <a:avLst/>
          </a:prstGeom>
          <a:noFill/>
          <a:ln>
            <a:noFill/>
          </a:ln>
        </p:spPr>
      </p:pic>
      <p:pic>
        <p:nvPicPr>
          <p:cNvPr descr="Logo&#10;&#10;Description automatically generated" id="122" name="Google Shape;122;p4"/>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23" name="Google Shape;123;p4"/>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24" name="Google Shape;124;p4"/>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125" name="Google Shape;125;p4"/>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126" name="Google Shape;126;p4"/>
          <p:cNvSpPr txBox="1"/>
          <p:nvPr>
            <p:ph type="title"/>
          </p:nvPr>
        </p:nvSpPr>
        <p:spPr>
          <a:xfrm>
            <a:off x="67674" y="1340733"/>
            <a:ext cx="7013846" cy="678031"/>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b="1" lang="en-ID" sz="3600">
                <a:latin typeface="Arial"/>
                <a:ea typeface="Arial"/>
                <a:cs typeface="Arial"/>
                <a:sym typeface="Arial"/>
              </a:rPr>
              <a:t>Deskripsi </a:t>
            </a:r>
            <a:r>
              <a:rPr b="1" lang="en-ID" sz="3600">
                <a:solidFill>
                  <a:srgbClr val="2B3A50"/>
                </a:solidFill>
                <a:latin typeface="Arial"/>
                <a:ea typeface="Arial"/>
                <a:cs typeface="Arial"/>
                <a:sym typeface="Arial"/>
              </a:rPr>
              <a:t>Kompetisi</a:t>
            </a:r>
            <a:endParaRPr b="1" sz="3600">
              <a:solidFill>
                <a:srgbClr val="2B3A50"/>
              </a:solidFill>
              <a:latin typeface="Arial"/>
              <a:ea typeface="Arial"/>
              <a:cs typeface="Arial"/>
              <a:sym typeface="Arial"/>
            </a:endParaRPr>
          </a:p>
        </p:txBody>
      </p:sp>
      <p:sp>
        <p:nvSpPr>
          <p:cNvPr id="127" name="Google Shape;127;p4"/>
          <p:cNvSpPr txBox="1"/>
          <p:nvPr/>
        </p:nvSpPr>
        <p:spPr>
          <a:xfrm>
            <a:off x="2793730" y="2391283"/>
            <a:ext cx="9022349" cy="3416320"/>
          </a:xfrm>
          <a:prstGeom prst="rect">
            <a:avLst/>
          </a:prstGeom>
          <a:solidFill>
            <a:schemeClr val="lt1"/>
          </a:solidFill>
          <a:ln>
            <a:noFill/>
          </a:ln>
          <a:effectLst>
            <a:outerShdw blurRad="76200" kx="800400" rotWithShape="0" algn="br" dir="8100000" dist="12700" sy="-23000">
              <a:srgbClr val="000000">
                <a:alpha val="2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ID" sz="3600">
                <a:solidFill>
                  <a:schemeClr val="dk1"/>
                </a:solidFill>
                <a:latin typeface="Calibri"/>
                <a:ea typeface="Calibri"/>
                <a:cs typeface="Calibri"/>
                <a:sym typeface="Calibri"/>
              </a:rPr>
              <a:t>Kompetisi Keuangan Bidang Audit Investigatif merupakan rangkaian perlombaan antar kampus (perguruan tinggi baik negeri maupun swasta di seluruh Indonesia) serta lomba kreativitas yang terkait audit keuangan dan investigasif</a:t>
            </a:r>
            <a:endParaRPr sz="3600">
              <a:solidFill>
                <a:schemeClr val="dk1"/>
              </a:solidFill>
              <a:latin typeface="Calibri"/>
              <a:ea typeface="Calibri"/>
              <a:cs typeface="Calibri"/>
              <a:sym typeface="Calibri"/>
            </a:endParaRPr>
          </a:p>
        </p:txBody>
      </p:sp>
      <p:sp>
        <p:nvSpPr>
          <p:cNvPr id="128" name="Google Shape;128;p4"/>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32" name="Shape 132"/>
        <p:cNvGrpSpPr/>
        <p:nvPr/>
      </p:nvGrpSpPr>
      <p:grpSpPr>
        <a:xfrm>
          <a:off x="0" y="0"/>
          <a:ext cx="0" cy="0"/>
          <a:chOff x="0" y="0"/>
          <a:chExt cx="0" cy="0"/>
        </a:xfrm>
      </p:grpSpPr>
      <p:pic>
        <p:nvPicPr>
          <p:cNvPr id="133" name="Google Shape;133;p5"/>
          <p:cNvPicPr preferRelativeResize="0"/>
          <p:nvPr/>
        </p:nvPicPr>
        <p:blipFill rotWithShape="1">
          <a:blip r:embed="rId4">
            <a:alphaModFix/>
          </a:blip>
          <a:srcRect b="0" l="0" r="0" t="0"/>
          <a:stretch/>
        </p:blipFill>
        <p:spPr>
          <a:xfrm>
            <a:off x="-257608" y="-62405"/>
            <a:ext cx="12445380" cy="7002904"/>
          </a:xfrm>
          <a:prstGeom prst="rect">
            <a:avLst/>
          </a:prstGeom>
          <a:noFill/>
          <a:ln cap="flat" cmpd="tri" w="9525">
            <a:solidFill>
              <a:srgbClr val="C00000"/>
            </a:solidFill>
            <a:prstDash val="solid"/>
            <a:round/>
            <a:headEnd len="sm" w="sm" type="none"/>
            <a:tailEnd len="sm" w="sm" type="none"/>
          </a:ln>
        </p:spPr>
      </p:pic>
      <p:pic>
        <p:nvPicPr>
          <p:cNvPr descr="Logo&#10;&#10;Description automatically generated" id="134" name="Google Shape;134;p5"/>
          <p:cNvPicPr preferRelativeResize="0"/>
          <p:nvPr/>
        </p:nvPicPr>
        <p:blipFill rotWithShape="1">
          <a:blip r:embed="rId5">
            <a:alphaModFix/>
          </a:blip>
          <a:srcRect b="0" l="0" r="0" t="0"/>
          <a:stretch/>
        </p:blipFill>
        <p:spPr>
          <a:xfrm>
            <a:off x="511419" y="73686"/>
            <a:ext cx="798055" cy="798055"/>
          </a:xfrm>
          <a:prstGeom prst="rect">
            <a:avLst/>
          </a:prstGeom>
          <a:noFill/>
          <a:ln>
            <a:noFill/>
          </a:ln>
        </p:spPr>
      </p:pic>
      <p:sp>
        <p:nvSpPr>
          <p:cNvPr id="135" name="Google Shape;135;p5"/>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36" name="Google Shape;136;p5"/>
          <p:cNvPicPr preferRelativeResize="0"/>
          <p:nvPr/>
        </p:nvPicPr>
        <p:blipFill rotWithShape="1">
          <a:blip r:embed="rId6">
            <a:alphaModFix/>
          </a:blip>
          <a:srcRect b="20423" l="11794" r="18638" t="16814"/>
          <a:stretch/>
        </p:blipFill>
        <p:spPr>
          <a:xfrm>
            <a:off x="6009035" y="164825"/>
            <a:ext cx="1479176" cy="875082"/>
          </a:xfrm>
          <a:prstGeom prst="rect">
            <a:avLst/>
          </a:prstGeom>
          <a:noFill/>
          <a:ln>
            <a:noFill/>
          </a:ln>
        </p:spPr>
      </p:pic>
      <p:pic>
        <p:nvPicPr>
          <p:cNvPr id="137" name="Google Shape;137;p5"/>
          <p:cNvPicPr preferRelativeResize="0"/>
          <p:nvPr/>
        </p:nvPicPr>
        <p:blipFill rotWithShape="1">
          <a:blip r:embed="rId7">
            <a:alphaModFix/>
          </a:blip>
          <a:srcRect b="15516" l="28959" r="23844" t="0"/>
          <a:stretch/>
        </p:blipFill>
        <p:spPr>
          <a:xfrm>
            <a:off x="-71011" y="3549580"/>
            <a:ext cx="1962913" cy="2819400"/>
          </a:xfrm>
          <a:prstGeom prst="rect">
            <a:avLst/>
          </a:prstGeom>
          <a:noFill/>
          <a:ln>
            <a:noFill/>
          </a:ln>
        </p:spPr>
      </p:pic>
      <p:sp>
        <p:nvSpPr>
          <p:cNvPr id="138" name="Google Shape;138;p5"/>
          <p:cNvSpPr txBox="1"/>
          <p:nvPr/>
        </p:nvSpPr>
        <p:spPr>
          <a:xfrm>
            <a:off x="2176697" y="2319590"/>
            <a:ext cx="9143851" cy="2862322"/>
          </a:xfrm>
          <a:prstGeom prst="rect">
            <a:avLst/>
          </a:prstGeom>
          <a:solidFill>
            <a:schemeClr val="lt1"/>
          </a:solidFill>
          <a:ln>
            <a:noFill/>
          </a:ln>
          <a:effectLst>
            <a:outerShdw blurRad="76200" kx="800400" rotWithShape="0" algn="br" dir="8100000" dist="12700" sy="-23000">
              <a:srgbClr val="000000">
                <a:alpha val="2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ID" sz="3600">
                <a:solidFill>
                  <a:schemeClr val="dk1"/>
                </a:solidFill>
                <a:latin typeface="Calibri"/>
                <a:ea typeface="Calibri"/>
                <a:cs typeface="Calibri"/>
                <a:sym typeface="Calibri"/>
              </a:rPr>
              <a:t>Mahasiswa mengerjakan sebuah analisis audit investigatif atas kasus yang diberikan panitia. Mahasiswa bisa mengidentifikasi dan melakukan temuan lebih lanjut kasus-kasus yang terjadi saat ini</a:t>
            </a:r>
            <a:endParaRPr sz="3600">
              <a:solidFill>
                <a:srgbClr val="4472C4"/>
              </a:solidFill>
              <a:latin typeface="Arial"/>
              <a:ea typeface="Arial"/>
              <a:cs typeface="Arial"/>
              <a:sym typeface="Arial"/>
            </a:endParaRPr>
          </a:p>
        </p:txBody>
      </p:sp>
      <p:sp>
        <p:nvSpPr>
          <p:cNvPr id="139" name="Google Shape;139;p5"/>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sp>
        <p:nvSpPr>
          <p:cNvPr id="140" name="Google Shape;140;p5"/>
          <p:cNvSpPr txBox="1"/>
          <p:nvPr>
            <p:ph type="title"/>
          </p:nvPr>
        </p:nvSpPr>
        <p:spPr>
          <a:xfrm>
            <a:off x="3024234" y="1294445"/>
            <a:ext cx="7013846" cy="678031"/>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a:buNone/>
            </a:pPr>
            <a:r>
              <a:rPr b="1" lang="en-ID" sz="3600">
                <a:latin typeface="Arial"/>
                <a:ea typeface="Arial"/>
                <a:cs typeface="Arial"/>
                <a:sym typeface="Arial"/>
              </a:rPr>
              <a:t>Deskripsi </a:t>
            </a:r>
            <a:r>
              <a:rPr b="1" lang="en-ID" sz="3600">
                <a:solidFill>
                  <a:srgbClr val="2B3A50"/>
                </a:solidFill>
                <a:latin typeface="Arial"/>
                <a:ea typeface="Arial"/>
                <a:cs typeface="Arial"/>
                <a:sym typeface="Arial"/>
              </a:rPr>
              <a:t>Kompetisi</a:t>
            </a:r>
            <a:endParaRPr b="1" sz="3600">
              <a:solidFill>
                <a:srgbClr val="2B3A50"/>
              </a:solidFill>
              <a:latin typeface="Arial"/>
              <a:ea typeface="Arial"/>
              <a:cs typeface="Arial"/>
              <a:sym typeface="Aria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44" name="Shape 144"/>
        <p:cNvGrpSpPr/>
        <p:nvPr/>
      </p:nvGrpSpPr>
      <p:grpSpPr>
        <a:xfrm>
          <a:off x="0" y="0"/>
          <a:ext cx="0" cy="0"/>
          <a:chOff x="0" y="0"/>
          <a:chExt cx="0" cy="0"/>
        </a:xfrm>
      </p:grpSpPr>
      <p:pic>
        <p:nvPicPr>
          <p:cNvPr id="145" name="Google Shape;145;p6"/>
          <p:cNvPicPr preferRelativeResize="0"/>
          <p:nvPr/>
        </p:nvPicPr>
        <p:blipFill rotWithShape="1">
          <a:blip r:embed="rId4">
            <a:alphaModFix/>
          </a:blip>
          <a:srcRect b="0" l="0" r="0" t="0"/>
          <a:stretch/>
        </p:blipFill>
        <p:spPr>
          <a:xfrm>
            <a:off x="-257608" y="-62405"/>
            <a:ext cx="12445380" cy="7002904"/>
          </a:xfrm>
          <a:prstGeom prst="rect">
            <a:avLst/>
          </a:prstGeom>
          <a:noFill/>
          <a:ln>
            <a:noFill/>
          </a:ln>
        </p:spPr>
      </p:pic>
      <p:pic>
        <p:nvPicPr>
          <p:cNvPr descr="Logo&#10;&#10;Description automatically generated" id="146" name="Google Shape;146;p6"/>
          <p:cNvPicPr preferRelativeResize="0"/>
          <p:nvPr/>
        </p:nvPicPr>
        <p:blipFill rotWithShape="1">
          <a:blip r:embed="rId5">
            <a:alphaModFix/>
          </a:blip>
          <a:srcRect b="0" l="0" r="0" t="0"/>
          <a:stretch/>
        </p:blipFill>
        <p:spPr>
          <a:xfrm>
            <a:off x="511419" y="73686"/>
            <a:ext cx="798055" cy="798055"/>
          </a:xfrm>
          <a:prstGeom prst="rect">
            <a:avLst/>
          </a:prstGeom>
          <a:noFill/>
          <a:ln>
            <a:noFill/>
          </a:ln>
        </p:spPr>
      </p:pic>
      <p:sp>
        <p:nvSpPr>
          <p:cNvPr id="147" name="Google Shape;147;p6"/>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48" name="Google Shape;148;p6"/>
          <p:cNvPicPr preferRelativeResize="0"/>
          <p:nvPr/>
        </p:nvPicPr>
        <p:blipFill rotWithShape="1">
          <a:blip r:embed="rId6">
            <a:alphaModFix/>
          </a:blip>
          <a:srcRect b="20423" l="11794" r="18638" t="16814"/>
          <a:stretch/>
        </p:blipFill>
        <p:spPr>
          <a:xfrm>
            <a:off x="6009035" y="164825"/>
            <a:ext cx="1479176" cy="875082"/>
          </a:xfrm>
          <a:prstGeom prst="rect">
            <a:avLst/>
          </a:prstGeom>
          <a:noFill/>
          <a:ln>
            <a:noFill/>
          </a:ln>
        </p:spPr>
      </p:pic>
      <p:pic>
        <p:nvPicPr>
          <p:cNvPr id="149" name="Google Shape;149;p6"/>
          <p:cNvPicPr preferRelativeResize="0"/>
          <p:nvPr/>
        </p:nvPicPr>
        <p:blipFill rotWithShape="1">
          <a:blip r:embed="rId7">
            <a:alphaModFix/>
          </a:blip>
          <a:srcRect b="15516" l="28959" r="23844" t="0"/>
          <a:stretch/>
        </p:blipFill>
        <p:spPr>
          <a:xfrm>
            <a:off x="-71011" y="3549580"/>
            <a:ext cx="1962913" cy="2819400"/>
          </a:xfrm>
          <a:prstGeom prst="rect">
            <a:avLst/>
          </a:prstGeom>
          <a:noFill/>
          <a:ln>
            <a:noFill/>
          </a:ln>
        </p:spPr>
      </p:pic>
      <p:sp>
        <p:nvSpPr>
          <p:cNvPr id="150" name="Google Shape;150;p6"/>
          <p:cNvSpPr txBox="1"/>
          <p:nvPr/>
        </p:nvSpPr>
        <p:spPr>
          <a:xfrm>
            <a:off x="1676400" y="1850598"/>
            <a:ext cx="10135937" cy="2554545"/>
          </a:xfrm>
          <a:prstGeom prst="rect">
            <a:avLst/>
          </a:prstGeom>
          <a:blipFill rotWithShape="1">
            <a:blip r:embed="rId8">
              <a:alphaModFix/>
            </a:blip>
            <a:tile algn="tl" flip="none" tx="0" sx="100000" ty="0" sy="100000"/>
          </a:blipFill>
          <a:ln>
            <a:noFill/>
          </a:ln>
          <a:effectLst>
            <a:outerShdw blurRad="76200" kx="800400" rotWithShape="0" algn="br" dir="8100000" dist="12700" sy="-23000">
              <a:srgbClr val="385623">
                <a:alpha val="2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ID" sz="4000">
                <a:solidFill>
                  <a:schemeClr val="dk1"/>
                </a:solidFill>
                <a:latin typeface="Calibri"/>
                <a:ea typeface="Calibri"/>
                <a:cs typeface="Calibri"/>
                <a:sym typeface="Calibri"/>
              </a:rPr>
              <a:t>Kompetisi internasional acuan: </a:t>
            </a:r>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rPr lang="en-ID" sz="4000">
                <a:solidFill>
                  <a:schemeClr val="dk1"/>
                </a:solidFill>
                <a:latin typeface="Calibri"/>
                <a:ea typeface="Calibri"/>
                <a:cs typeface="Calibri"/>
                <a:sym typeface="Calibri"/>
              </a:rPr>
              <a:t>Olimpiade Auditing Audit Nation BPK dan Internal Audit Case Challenge Indonesia</a:t>
            </a:r>
            <a:endParaRPr sz="4000">
              <a:solidFill>
                <a:srgbClr val="4472C4"/>
              </a:solidFill>
              <a:latin typeface="Arial"/>
              <a:ea typeface="Arial"/>
              <a:cs typeface="Arial"/>
              <a:sym typeface="Arial"/>
            </a:endParaRPr>
          </a:p>
        </p:txBody>
      </p:sp>
      <p:sp>
        <p:nvSpPr>
          <p:cNvPr id="151" name="Google Shape;151;p6"/>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55" name="Shape 155"/>
        <p:cNvGrpSpPr/>
        <p:nvPr/>
      </p:nvGrpSpPr>
      <p:grpSpPr>
        <a:xfrm>
          <a:off x="0" y="0"/>
          <a:ext cx="0" cy="0"/>
          <a:chOff x="0" y="0"/>
          <a:chExt cx="0" cy="0"/>
        </a:xfrm>
      </p:grpSpPr>
      <p:pic>
        <p:nvPicPr>
          <p:cNvPr id="156" name="Google Shape;156;p7"/>
          <p:cNvPicPr preferRelativeResize="0"/>
          <p:nvPr/>
        </p:nvPicPr>
        <p:blipFill rotWithShape="1">
          <a:blip r:embed="rId4">
            <a:alphaModFix/>
          </a:blip>
          <a:srcRect b="0" l="0" r="0" t="0"/>
          <a:stretch/>
        </p:blipFill>
        <p:spPr>
          <a:xfrm>
            <a:off x="-257608" y="-62405"/>
            <a:ext cx="12445380" cy="7002904"/>
          </a:xfrm>
          <a:prstGeom prst="rect">
            <a:avLst/>
          </a:prstGeom>
          <a:noFill/>
          <a:ln>
            <a:noFill/>
          </a:ln>
          <a:effectLst>
            <a:outerShdw blurRad="50800" rotWithShape="0" algn="ctr" dir="5400000" dist="50800">
              <a:schemeClr val="dk1"/>
            </a:outerShdw>
          </a:effectLst>
        </p:spPr>
      </p:pic>
      <p:pic>
        <p:nvPicPr>
          <p:cNvPr descr="Logo&#10;&#10;Description automatically generated" id="157" name="Google Shape;157;p7"/>
          <p:cNvPicPr preferRelativeResize="0"/>
          <p:nvPr/>
        </p:nvPicPr>
        <p:blipFill rotWithShape="1">
          <a:blip r:embed="rId5">
            <a:alphaModFix/>
          </a:blip>
          <a:srcRect b="0" l="0" r="0" t="0"/>
          <a:stretch/>
        </p:blipFill>
        <p:spPr>
          <a:xfrm>
            <a:off x="511419" y="73686"/>
            <a:ext cx="798055" cy="798055"/>
          </a:xfrm>
          <a:prstGeom prst="rect">
            <a:avLst/>
          </a:prstGeom>
          <a:noFill/>
          <a:ln>
            <a:noFill/>
          </a:ln>
        </p:spPr>
      </p:pic>
      <p:sp>
        <p:nvSpPr>
          <p:cNvPr id="158" name="Google Shape;158;p7"/>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59" name="Google Shape;159;p7"/>
          <p:cNvPicPr preferRelativeResize="0"/>
          <p:nvPr/>
        </p:nvPicPr>
        <p:blipFill rotWithShape="1">
          <a:blip r:embed="rId6">
            <a:alphaModFix/>
          </a:blip>
          <a:srcRect b="20423" l="11794" r="18638" t="16814"/>
          <a:stretch/>
        </p:blipFill>
        <p:spPr>
          <a:xfrm>
            <a:off x="6009035" y="164825"/>
            <a:ext cx="1479176" cy="875082"/>
          </a:xfrm>
          <a:prstGeom prst="rect">
            <a:avLst/>
          </a:prstGeom>
          <a:noFill/>
          <a:ln>
            <a:noFill/>
          </a:ln>
        </p:spPr>
      </p:pic>
      <p:pic>
        <p:nvPicPr>
          <p:cNvPr id="160" name="Google Shape;160;p7"/>
          <p:cNvPicPr preferRelativeResize="0"/>
          <p:nvPr/>
        </p:nvPicPr>
        <p:blipFill rotWithShape="1">
          <a:blip r:embed="rId7">
            <a:alphaModFix/>
          </a:blip>
          <a:srcRect b="15516" l="28959" r="23844" t="0"/>
          <a:stretch/>
        </p:blipFill>
        <p:spPr>
          <a:xfrm>
            <a:off x="-71011" y="3549580"/>
            <a:ext cx="1962913" cy="2819400"/>
          </a:xfrm>
          <a:prstGeom prst="rect">
            <a:avLst/>
          </a:prstGeom>
          <a:noFill/>
          <a:ln>
            <a:noFill/>
          </a:ln>
        </p:spPr>
      </p:pic>
      <p:sp>
        <p:nvSpPr>
          <p:cNvPr id="161" name="Google Shape;161;p7"/>
          <p:cNvSpPr txBox="1"/>
          <p:nvPr>
            <p:ph type="title"/>
          </p:nvPr>
        </p:nvSpPr>
        <p:spPr>
          <a:xfrm>
            <a:off x="4030425" y="1099459"/>
            <a:ext cx="4966098" cy="678031"/>
          </a:xfrm>
          <a:prstGeom prst="rect">
            <a:avLst/>
          </a:prstGeom>
          <a:blipFill rotWithShape="1">
            <a:blip r:embed="rId8">
              <a:alphaModFix/>
            </a:blip>
            <a:tile algn="tl" flip="none" tx="0" sx="100000" ty="0" sy="100000"/>
          </a:blipFill>
          <a:ln>
            <a:noFill/>
          </a:ln>
          <a:effectLst>
            <a:outerShdw blurRad="152400" sx="90000" rotWithShape="0" dir="5400000" dist="317500" sy="-19000">
              <a:schemeClr val="dk1">
                <a:alpha val="14901"/>
              </a:scheme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a:buNone/>
            </a:pPr>
            <a:r>
              <a:rPr lang="en-ID" sz="3600">
                <a:latin typeface="Arial"/>
                <a:ea typeface="Arial"/>
                <a:cs typeface="Arial"/>
                <a:sym typeface="Arial"/>
              </a:rPr>
              <a:t>Babak Penyisihan</a:t>
            </a:r>
            <a:endParaRPr b="1" sz="3600">
              <a:latin typeface="Arial"/>
              <a:ea typeface="Arial"/>
              <a:cs typeface="Arial"/>
              <a:sym typeface="Arial"/>
            </a:endParaRPr>
          </a:p>
        </p:txBody>
      </p:sp>
      <p:sp>
        <p:nvSpPr>
          <p:cNvPr id="162" name="Google Shape;162;p7"/>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sp>
        <p:nvSpPr>
          <p:cNvPr id="163" name="Google Shape;163;p7"/>
          <p:cNvSpPr txBox="1"/>
          <p:nvPr/>
        </p:nvSpPr>
        <p:spPr>
          <a:xfrm>
            <a:off x="2710454" y="2377941"/>
            <a:ext cx="7606039" cy="523220"/>
          </a:xfrm>
          <a:prstGeom prst="rect">
            <a:avLst/>
          </a:prstGeom>
          <a:blipFill rotWithShape="1">
            <a:blip r:embed="rId9">
              <a:alphaModFix/>
            </a:blip>
            <a:tile algn="tl" flip="none" tx="0" sx="100000" ty="0" sy="100000"/>
          </a:blip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D" sz="1800">
                <a:solidFill>
                  <a:schemeClr val="dk1"/>
                </a:solidFill>
                <a:latin typeface="Calibri"/>
                <a:ea typeface="Calibri"/>
                <a:cs typeface="Calibri"/>
                <a:sym typeface="Calibri"/>
              </a:rPr>
              <a:t> </a:t>
            </a:r>
            <a:r>
              <a:rPr lang="en-ID" sz="2800">
                <a:solidFill>
                  <a:schemeClr val="dk1"/>
                </a:solidFill>
                <a:latin typeface="Calibri"/>
                <a:ea typeface="Calibri"/>
                <a:cs typeface="Calibri"/>
                <a:sym typeface="Calibri"/>
              </a:rPr>
              <a:t>Materi submisi makalah dan video presentasi</a:t>
            </a:r>
            <a:endParaRPr sz="2800">
              <a:solidFill>
                <a:schemeClr val="dk1"/>
              </a:solidFill>
              <a:latin typeface="Calibri"/>
              <a:ea typeface="Calibri"/>
              <a:cs typeface="Calibri"/>
              <a:sym typeface="Calibri"/>
            </a:endParaRPr>
          </a:p>
        </p:txBody>
      </p:sp>
      <p:sp>
        <p:nvSpPr>
          <p:cNvPr id="164" name="Google Shape;164;p7"/>
          <p:cNvSpPr txBox="1"/>
          <p:nvPr/>
        </p:nvSpPr>
        <p:spPr>
          <a:xfrm>
            <a:off x="3851004" y="2860941"/>
            <a:ext cx="4696350" cy="461665"/>
          </a:xfrm>
          <a:prstGeom prst="rect">
            <a:avLst/>
          </a:prstGeom>
          <a:blipFill rotWithShape="1">
            <a:blip r:embed="rId9">
              <a:alphaModFix/>
            </a:blip>
            <a:tile algn="tl" flip="none" tx="0" sx="100000" ty="0" sy="100000"/>
          </a:blip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ID" sz="2400" u="none" cap="none" strike="noStrike">
                <a:solidFill>
                  <a:srgbClr val="0C2C5C"/>
                </a:solidFill>
                <a:latin typeface="Arial"/>
                <a:ea typeface="Arial"/>
                <a:cs typeface="Arial"/>
                <a:sym typeface="Arial"/>
              </a:rPr>
              <a:t>Kriteria Penilaian</a:t>
            </a:r>
            <a:endParaRPr b="0" i="0" sz="2400" u="none" cap="none" strike="noStrike">
              <a:solidFill>
                <a:srgbClr val="0C2C5C"/>
              </a:solidFill>
              <a:latin typeface="Arial"/>
              <a:ea typeface="Arial"/>
              <a:cs typeface="Arial"/>
              <a:sym typeface="Arial"/>
            </a:endParaRPr>
          </a:p>
        </p:txBody>
      </p:sp>
      <p:graphicFrame>
        <p:nvGraphicFramePr>
          <p:cNvPr id="165" name="Google Shape;165;p7"/>
          <p:cNvGraphicFramePr/>
          <p:nvPr/>
        </p:nvGraphicFramePr>
        <p:xfrm>
          <a:off x="2443674" y="3298956"/>
          <a:ext cx="3000000" cy="3000000"/>
        </p:xfrm>
        <a:graphic>
          <a:graphicData uri="http://schemas.openxmlformats.org/drawingml/2006/table">
            <a:tbl>
              <a:tblPr>
                <a:noFill/>
                <a:tableStyleId>{48AD0593-4773-42D1-976B-EF468470BA85}</a:tableStyleId>
              </a:tblPr>
              <a:tblGrid>
                <a:gridCol w="4998825"/>
                <a:gridCol w="3140775"/>
              </a:tblGrid>
              <a:tr h="507100">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Kriteria Penilaian</a:t>
                      </a:r>
                      <a:endParaRPr sz="1800" u="none" cap="none" strike="noStrike">
                        <a:solidFill>
                          <a:schemeClr val="dk1"/>
                        </a:solidFill>
                      </a:endParaRPr>
                    </a:p>
                  </a:txBody>
                  <a:tcPr marT="45725" marB="45725" marR="91450" marL="91450">
                    <a:solidFill>
                      <a:schemeClr val="lt1"/>
                    </a:solidFill>
                  </a:tcPr>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 Nilai Maksimum</a:t>
                      </a:r>
                      <a:endParaRPr sz="1800" u="none" cap="none" strike="noStrike">
                        <a:solidFill>
                          <a:schemeClr val="dk1"/>
                        </a:solidFill>
                      </a:endParaRPr>
                    </a:p>
                  </a:txBody>
                  <a:tcPr marT="45725" marB="45725" marR="91450" marL="91450">
                    <a:solidFill>
                      <a:schemeClr val="lt1"/>
                    </a:solidFill>
                  </a:tcPr>
                </a:tc>
              </a:tr>
              <a:tr h="370850">
                <a:tc>
                  <a:txBody>
                    <a:bodyPr/>
                    <a:lstStyle/>
                    <a:p>
                      <a:pPr indent="-457200" lvl="0" marL="457200" marR="0" rtl="0" algn="l">
                        <a:spcBef>
                          <a:spcPts val="0"/>
                        </a:spcBef>
                        <a:spcAft>
                          <a:spcPts val="0"/>
                        </a:spcAft>
                        <a:buClr>
                          <a:schemeClr val="lt1"/>
                        </a:buClr>
                        <a:buSzPts val="1800"/>
                        <a:buFont typeface="Noto Sans Symbols"/>
                        <a:buChar char="❑"/>
                      </a:pPr>
                      <a:r>
                        <a:rPr b="1" lang="en-ID" sz="1800" u="none" cap="none" strike="noStrike">
                          <a:solidFill>
                            <a:schemeClr val="dk1"/>
                          </a:solidFill>
                        </a:rPr>
                        <a:t>Aspek substansi pemahaman kasus</a:t>
                      </a:r>
                      <a:endParaRPr b="1" sz="1800" u="none" cap="none" strike="noStrike">
                        <a:solidFill>
                          <a:schemeClr val="dk1"/>
                        </a:solidFill>
                      </a:endParaRPr>
                    </a:p>
                  </a:txBody>
                  <a:tcPr marT="45725" marB="45725" marR="91450" marL="91450">
                    <a:solidFill>
                      <a:schemeClr val="lt1"/>
                    </a:solidFill>
                  </a:tcPr>
                </a:tc>
                <a:tc>
                  <a:txBody>
                    <a:bodyPr/>
                    <a:lstStyle/>
                    <a:p>
                      <a:pPr indent="0" lvl="0" marL="0" marR="0" rtl="0" algn="ctr">
                        <a:spcBef>
                          <a:spcPts val="0"/>
                        </a:spcBef>
                        <a:spcAft>
                          <a:spcPts val="0"/>
                        </a:spcAft>
                        <a:buClr>
                          <a:schemeClr val="dk1"/>
                        </a:buClr>
                        <a:buSzPts val="1800"/>
                        <a:buFont typeface="Calibri"/>
                        <a:buNone/>
                      </a:pPr>
                      <a:r>
                        <a:rPr b="1" lang="en-ID" sz="1800" u="none" cap="none" strike="noStrike">
                          <a:solidFill>
                            <a:schemeClr val="dk1"/>
                          </a:solidFill>
                        </a:rPr>
                        <a:t>25</a:t>
                      </a:r>
                      <a:endParaRPr b="1" sz="1800" u="none" cap="none" strike="noStrike">
                        <a:solidFill>
                          <a:schemeClr val="dk1"/>
                        </a:solidFill>
                      </a:endParaRPr>
                    </a:p>
                  </a:txBody>
                  <a:tcPr marT="45725" marB="45725" marR="91450" marL="91450">
                    <a:solidFill>
                      <a:schemeClr val="lt1"/>
                    </a:solidFill>
                  </a:tcPr>
                </a:tc>
              </a:tr>
              <a:tr h="370850">
                <a:tc>
                  <a:txBody>
                    <a:bodyPr/>
                    <a:lstStyle/>
                    <a:p>
                      <a:pPr indent="-457200" lvl="0" marL="457200" marR="0" rtl="0" algn="l">
                        <a:spcBef>
                          <a:spcPts val="0"/>
                        </a:spcBef>
                        <a:spcAft>
                          <a:spcPts val="0"/>
                        </a:spcAft>
                        <a:buClr>
                          <a:schemeClr val="lt1"/>
                        </a:buClr>
                        <a:buSzPts val="1800"/>
                        <a:buFont typeface="Noto Sans Symbols"/>
                        <a:buChar char="❑"/>
                      </a:pPr>
                      <a:r>
                        <a:rPr b="1" lang="en-ID" sz="1800" u="none" cap="none" strike="noStrike">
                          <a:solidFill>
                            <a:schemeClr val="dk1"/>
                          </a:solidFill>
                        </a:rPr>
                        <a:t>Aspek teknis audit keuangan</a:t>
                      </a:r>
                      <a:endParaRPr b="1" sz="1800" u="none" cap="none" strike="noStrike">
                        <a:solidFill>
                          <a:schemeClr val="dk1"/>
                        </a:solidFill>
                      </a:endParaRPr>
                    </a:p>
                  </a:txBody>
                  <a:tcPr marT="45725" marB="45725" marR="91450" marL="91450">
                    <a:solidFill>
                      <a:schemeClr val="lt1"/>
                    </a:solidFill>
                  </a:tcPr>
                </a:tc>
                <a:tc>
                  <a:txBody>
                    <a:bodyPr/>
                    <a:lstStyle/>
                    <a:p>
                      <a:pPr indent="0" lvl="0" marL="0" marR="0" rtl="0" algn="ctr">
                        <a:spcBef>
                          <a:spcPts val="0"/>
                        </a:spcBef>
                        <a:spcAft>
                          <a:spcPts val="0"/>
                        </a:spcAft>
                        <a:buClr>
                          <a:schemeClr val="dk1"/>
                        </a:buClr>
                        <a:buSzPts val="1800"/>
                        <a:buFont typeface="Calibri"/>
                        <a:buNone/>
                      </a:pPr>
                      <a:r>
                        <a:rPr b="1" lang="en-ID" sz="1800" u="none" cap="none" strike="noStrike">
                          <a:solidFill>
                            <a:schemeClr val="dk1"/>
                          </a:solidFill>
                        </a:rPr>
                        <a:t>25</a:t>
                      </a:r>
                      <a:endParaRPr b="1" sz="1800" u="none" cap="none" strike="noStrike">
                        <a:solidFill>
                          <a:schemeClr val="dk1"/>
                        </a:solidFill>
                      </a:endParaRPr>
                    </a:p>
                  </a:txBody>
                  <a:tcPr marT="45725" marB="45725" marR="91450" marL="91450">
                    <a:solidFill>
                      <a:schemeClr val="lt1"/>
                    </a:solidFill>
                  </a:tcPr>
                </a:tc>
              </a:tr>
              <a:tr h="370850">
                <a:tc>
                  <a:txBody>
                    <a:bodyPr/>
                    <a:lstStyle/>
                    <a:p>
                      <a:pPr indent="-457200" lvl="0" marL="457200" marR="0" rtl="0" algn="l">
                        <a:spcBef>
                          <a:spcPts val="0"/>
                        </a:spcBef>
                        <a:spcAft>
                          <a:spcPts val="0"/>
                        </a:spcAft>
                        <a:buClr>
                          <a:schemeClr val="lt1"/>
                        </a:buClr>
                        <a:buSzPts val="1800"/>
                        <a:buFont typeface="Noto Sans Symbols"/>
                        <a:buChar char="❑"/>
                      </a:pPr>
                      <a:r>
                        <a:rPr b="1" lang="en-ID" sz="1800" u="none" cap="none" strike="noStrike">
                          <a:solidFill>
                            <a:schemeClr val="dk1"/>
                          </a:solidFill>
                        </a:rPr>
                        <a:t>Aspek orisinalitas jawaban</a:t>
                      </a:r>
                      <a:endParaRPr b="1" sz="1800" u="none" cap="none" strike="noStrike">
                        <a:solidFill>
                          <a:schemeClr val="dk1"/>
                        </a:solidFill>
                      </a:endParaRPr>
                    </a:p>
                  </a:txBody>
                  <a:tcPr marT="45725" marB="45725" marR="91450" marL="91450">
                    <a:solidFill>
                      <a:schemeClr val="lt1"/>
                    </a:solidFill>
                  </a:tcPr>
                </a:tc>
                <a:tc>
                  <a:txBody>
                    <a:bodyPr/>
                    <a:lstStyle/>
                    <a:p>
                      <a:pPr indent="0" lvl="0" marL="0" marR="0" rtl="0" algn="ctr">
                        <a:spcBef>
                          <a:spcPts val="0"/>
                        </a:spcBef>
                        <a:spcAft>
                          <a:spcPts val="0"/>
                        </a:spcAft>
                        <a:buClr>
                          <a:schemeClr val="dk1"/>
                        </a:buClr>
                        <a:buSzPts val="1800"/>
                        <a:buFont typeface="Calibri"/>
                        <a:buNone/>
                      </a:pPr>
                      <a:r>
                        <a:rPr b="1" lang="en-ID" sz="1800" u="none" cap="none" strike="noStrike">
                          <a:solidFill>
                            <a:schemeClr val="dk1"/>
                          </a:solidFill>
                        </a:rPr>
                        <a:t>30</a:t>
                      </a:r>
                      <a:endParaRPr b="1" sz="1800" u="none" cap="none" strike="noStrike">
                        <a:solidFill>
                          <a:schemeClr val="dk1"/>
                        </a:solidFill>
                      </a:endParaRPr>
                    </a:p>
                  </a:txBody>
                  <a:tcPr marT="45725" marB="45725" marR="91450" marL="91450">
                    <a:solidFill>
                      <a:schemeClr val="lt1"/>
                    </a:solidFill>
                  </a:tcPr>
                </a:tc>
              </a:tr>
              <a:tr h="370850">
                <a:tc>
                  <a:txBody>
                    <a:bodyPr/>
                    <a:lstStyle/>
                    <a:p>
                      <a:pPr indent="-457200" lvl="0" marL="457200" marR="0" rtl="0" algn="l">
                        <a:spcBef>
                          <a:spcPts val="0"/>
                        </a:spcBef>
                        <a:spcAft>
                          <a:spcPts val="0"/>
                        </a:spcAft>
                        <a:buClr>
                          <a:schemeClr val="lt1"/>
                        </a:buClr>
                        <a:buSzPts val="1800"/>
                        <a:buFont typeface="Noto Sans Symbols"/>
                        <a:buChar char="❑"/>
                      </a:pPr>
                      <a:r>
                        <a:rPr b="1" lang="en-ID" sz="1800" u="none" cap="none" strike="noStrike">
                          <a:solidFill>
                            <a:schemeClr val="dk1"/>
                          </a:solidFill>
                        </a:rPr>
                        <a:t>Aspek presentasi</a:t>
                      </a:r>
                      <a:endParaRPr b="1" sz="1800" u="none" cap="none" strike="noStrike">
                        <a:solidFill>
                          <a:schemeClr val="dk1"/>
                        </a:solidFill>
                      </a:endParaRPr>
                    </a:p>
                  </a:txBody>
                  <a:tcPr marT="45725" marB="45725" marR="91450" marL="91450">
                    <a:solidFill>
                      <a:schemeClr val="lt1"/>
                    </a:solidFill>
                  </a:tcPr>
                </a:tc>
                <a:tc>
                  <a:txBody>
                    <a:bodyPr/>
                    <a:lstStyle/>
                    <a:p>
                      <a:pPr indent="0" lvl="0" marL="0" marR="0" rtl="0" algn="ctr">
                        <a:spcBef>
                          <a:spcPts val="0"/>
                        </a:spcBef>
                        <a:spcAft>
                          <a:spcPts val="0"/>
                        </a:spcAft>
                        <a:buClr>
                          <a:schemeClr val="dk1"/>
                        </a:buClr>
                        <a:buSzPts val="1800"/>
                        <a:buFont typeface="Calibri"/>
                        <a:buNone/>
                      </a:pPr>
                      <a:r>
                        <a:rPr b="1" lang="en-ID" sz="1800" u="none" cap="none" strike="noStrike">
                          <a:solidFill>
                            <a:schemeClr val="dk1"/>
                          </a:solidFill>
                        </a:rPr>
                        <a:t>20</a:t>
                      </a:r>
                      <a:endParaRPr b="1" sz="1800" u="none" cap="none" strike="noStrike">
                        <a:solidFill>
                          <a:schemeClr val="dk1"/>
                        </a:solidFill>
                      </a:endParaRPr>
                    </a:p>
                  </a:txBody>
                  <a:tcPr marT="45725" marB="45725" marR="91450" marL="91450">
                    <a:solidFill>
                      <a:schemeClr val="lt1"/>
                    </a:solidFill>
                  </a:tcPr>
                </a:tc>
              </a:tr>
              <a:tr h="370850">
                <a:tc>
                  <a:txBody>
                    <a:bodyPr/>
                    <a:lstStyle/>
                    <a:p>
                      <a:pPr indent="0" lvl="0" marL="0" marR="0" rtl="0" algn="ctr">
                        <a:spcBef>
                          <a:spcPts val="0"/>
                        </a:spcBef>
                        <a:spcAft>
                          <a:spcPts val="0"/>
                        </a:spcAft>
                        <a:buClr>
                          <a:schemeClr val="dk1"/>
                        </a:buClr>
                        <a:buSzPts val="1800"/>
                        <a:buFont typeface="Calibri"/>
                        <a:buNone/>
                      </a:pPr>
                      <a:r>
                        <a:rPr b="1" lang="en-ID" sz="1800" u="none" cap="none" strike="noStrike">
                          <a:solidFill>
                            <a:schemeClr val="dk1"/>
                          </a:solidFill>
                        </a:rPr>
                        <a:t>TOTAL</a:t>
                      </a:r>
                      <a:endParaRPr b="1" sz="1800" u="none" cap="none" strike="noStrike">
                        <a:solidFill>
                          <a:schemeClr val="dk1"/>
                        </a:solidFill>
                      </a:endParaRPr>
                    </a:p>
                  </a:txBody>
                  <a:tcPr marT="45725" marB="45725" marR="91450" marL="91450">
                    <a:solidFill>
                      <a:schemeClr val="lt1"/>
                    </a:solidFill>
                  </a:tcPr>
                </a:tc>
                <a:tc>
                  <a:txBody>
                    <a:bodyPr/>
                    <a:lstStyle/>
                    <a:p>
                      <a:pPr indent="0" lvl="0" marL="0" marR="0" rtl="0" algn="ctr">
                        <a:spcBef>
                          <a:spcPts val="0"/>
                        </a:spcBef>
                        <a:spcAft>
                          <a:spcPts val="0"/>
                        </a:spcAft>
                        <a:buClr>
                          <a:schemeClr val="dk1"/>
                        </a:buClr>
                        <a:buSzPts val="1800"/>
                        <a:buFont typeface="Calibri"/>
                        <a:buNone/>
                      </a:pPr>
                      <a:r>
                        <a:rPr b="1" lang="en-ID" sz="1800" u="none" cap="none" strike="noStrike">
                          <a:solidFill>
                            <a:schemeClr val="dk1"/>
                          </a:solidFill>
                        </a:rPr>
                        <a:t>100</a:t>
                      </a:r>
                      <a:endParaRPr b="1" sz="1800" u="none" cap="none" strike="noStrike">
                        <a:solidFill>
                          <a:schemeClr val="dk1"/>
                        </a:solidFill>
                      </a:endParaRPr>
                    </a:p>
                  </a:txBody>
                  <a:tcPr marT="45725" marB="45725" marR="91450" marL="91450">
                    <a:solidFill>
                      <a:schemeClr val="lt1"/>
                    </a:solidFill>
                  </a:tcPr>
                </a:tc>
              </a:tr>
            </a:tbl>
          </a:graphicData>
        </a:graphic>
      </p:graphicFrame>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69" name="Shape 169"/>
        <p:cNvGrpSpPr/>
        <p:nvPr/>
      </p:nvGrpSpPr>
      <p:grpSpPr>
        <a:xfrm>
          <a:off x="0" y="0"/>
          <a:ext cx="0" cy="0"/>
          <a:chOff x="0" y="0"/>
          <a:chExt cx="0" cy="0"/>
        </a:xfrm>
      </p:grpSpPr>
      <p:pic>
        <p:nvPicPr>
          <p:cNvPr id="170" name="Google Shape;170;p8"/>
          <p:cNvPicPr preferRelativeResize="0"/>
          <p:nvPr/>
        </p:nvPicPr>
        <p:blipFill rotWithShape="1">
          <a:blip r:embed="rId4">
            <a:alphaModFix/>
          </a:blip>
          <a:srcRect b="0" l="0" r="0" t="0"/>
          <a:stretch/>
        </p:blipFill>
        <p:spPr>
          <a:xfrm>
            <a:off x="-126690" y="-337037"/>
            <a:ext cx="12445380" cy="7002904"/>
          </a:xfrm>
          <a:prstGeom prst="rect">
            <a:avLst/>
          </a:prstGeom>
          <a:noFill/>
          <a:ln>
            <a:noFill/>
          </a:ln>
        </p:spPr>
      </p:pic>
      <p:pic>
        <p:nvPicPr>
          <p:cNvPr descr="Logo&#10;&#10;Description automatically generated" id="171" name="Google Shape;171;p8"/>
          <p:cNvPicPr preferRelativeResize="0"/>
          <p:nvPr/>
        </p:nvPicPr>
        <p:blipFill rotWithShape="1">
          <a:blip r:embed="rId5">
            <a:alphaModFix/>
          </a:blip>
          <a:srcRect b="0" l="0" r="0" t="0"/>
          <a:stretch/>
        </p:blipFill>
        <p:spPr>
          <a:xfrm>
            <a:off x="511419" y="73686"/>
            <a:ext cx="798055" cy="798055"/>
          </a:xfrm>
          <a:prstGeom prst="rect">
            <a:avLst/>
          </a:prstGeom>
          <a:noFill/>
          <a:ln>
            <a:noFill/>
          </a:ln>
        </p:spPr>
      </p:pic>
      <p:sp>
        <p:nvSpPr>
          <p:cNvPr id="172" name="Google Shape;172;p8"/>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73" name="Google Shape;173;p8"/>
          <p:cNvPicPr preferRelativeResize="0"/>
          <p:nvPr/>
        </p:nvPicPr>
        <p:blipFill rotWithShape="1">
          <a:blip r:embed="rId6">
            <a:alphaModFix/>
          </a:blip>
          <a:srcRect b="20423" l="11794" r="18638" t="16814"/>
          <a:stretch/>
        </p:blipFill>
        <p:spPr>
          <a:xfrm>
            <a:off x="6009035" y="164825"/>
            <a:ext cx="1479176" cy="875082"/>
          </a:xfrm>
          <a:prstGeom prst="rect">
            <a:avLst/>
          </a:prstGeom>
          <a:noFill/>
          <a:ln>
            <a:noFill/>
          </a:ln>
        </p:spPr>
      </p:pic>
      <p:pic>
        <p:nvPicPr>
          <p:cNvPr id="174" name="Google Shape;174;p8"/>
          <p:cNvPicPr preferRelativeResize="0"/>
          <p:nvPr/>
        </p:nvPicPr>
        <p:blipFill rotWithShape="1">
          <a:blip r:embed="rId7">
            <a:alphaModFix/>
          </a:blip>
          <a:srcRect b="15516" l="28959" r="23844" t="0"/>
          <a:stretch/>
        </p:blipFill>
        <p:spPr>
          <a:xfrm>
            <a:off x="-71011" y="3549580"/>
            <a:ext cx="1962913" cy="2819400"/>
          </a:xfrm>
          <a:prstGeom prst="rect">
            <a:avLst/>
          </a:prstGeom>
          <a:noFill/>
          <a:ln>
            <a:noFill/>
          </a:ln>
        </p:spPr>
      </p:pic>
      <p:sp>
        <p:nvSpPr>
          <p:cNvPr id="175" name="Google Shape;175;p8"/>
          <p:cNvSpPr txBox="1"/>
          <p:nvPr>
            <p:ph type="title"/>
          </p:nvPr>
        </p:nvSpPr>
        <p:spPr>
          <a:xfrm>
            <a:off x="3312159" y="1612296"/>
            <a:ext cx="5798663" cy="678031"/>
          </a:xfrm>
          <a:prstGeom prst="rect">
            <a:avLst/>
          </a:prstGeom>
          <a:blipFill rotWithShape="1">
            <a:blip r:embed="rId8">
              <a:alphaModFix/>
            </a:blip>
            <a:tile algn="tl" flip="none" tx="0" sx="100000" ty="0" sy="100000"/>
          </a:blipFill>
          <a:ln>
            <a:noFill/>
          </a:ln>
          <a:effectLst>
            <a:outerShdw blurRad="76200" kx="-800400" rotWithShape="0" algn="bl" dir="2700000" dist="12700" sy="-23000">
              <a:srgbClr val="000000">
                <a:alpha val="2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a:buNone/>
            </a:pPr>
            <a:r>
              <a:rPr lang="en-ID" sz="3600">
                <a:latin typeface="Arial"/>
                <a:ea typeface="Arial"/>
                <a:cs typeface="Arial"/>
                <a:sym typeface="Arial"/>
              </a:rPr>
              <a:t>Babak Semi-Final</a:t>
            </a:r>
            <a:endParaRPr b="1" sz="3600">
              <a:latin typeface="Arial"/>
              <a:ea typeface="Arial"/>
              <a:cs typeface="Arial"/>
              <a:sym typeface="Arial"/>
            </a:endParaRPr>
          </a:p>
        </p:txBody>
      </p:sp>
      <p:sp>
        <p:nvSpPr>
          <p:cNvPr id="176" name="Google Shape;176;p8"/>
          <p:cNvSpPr txBox="1"/>
          <p:nvPr/>
        </p:nvSpPr>
        <p:spPr>
          <a:xfrm>
            <a:off x="1419428" y="2669095"/>
            <a:ext cx="10298794" cy="1754326"/>
          </a:xfrm>
          <a:prstGeom prst="rect">
            <a:avLst/>
          </a:prstGeom>
          <a:blipFill rotWithShape="1">
            <a:blip r:embed="rId9">
              <a:alphaModFix/>
            </a:blip>
            <a:tile algn="tl" flip="none" tx="0" sx="100000" ty="0" sy="100000"/>
          </a:blipFill>
          <a:ln>
            <a:noFill/>
          </a:ln>
          <a:effectLst>
            <a:outerShdw blurRad="76200" kx="-800400" rotWithShape="0" algn="bl" dir="2700000" dist="12700" sy="-23000">
              <a:srgbClr val="FFC000">
                <a:alpha val="2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ID" sz="3600">
                <a:solidFill>
                  <a:schemeClr val="dk1"/>
                </a:solidFill>
                <a:latin typeface="Calibri"/>
                <a:ea typeface="Calibri"/>
                <a:cs typeface="Calibri"/>
                <a:sym typeface="Calibri"/>
              </a:rPr>
              <a:t>Submisi terdiri dari makalah dan bahan presentasi (ppt). Tugas semifinal akan diberikan pada waktunya kepada semifinalis sesuai skedul kompetisi</a:t>
            </a:r>
            <a:endParaRPr sz="3600">
              <a:solidFill>
                <a:srgbClr val="4472C4"/>
              </a:solidFill>
              <a:latin typeface="Arial"/>
              <a:ea typeface="Arial"/>
              <a:cs typeface="Arial"/>
              <a:sym typeface="Arial"/>
            </a:endParaRPr>
          </a:p>
        </p:txBody>
      </p:sp>
      <p:sp>
        <p:nvSpPr>
          <p:cNvPr id="177" name="Google Shape;177;p8"/>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81" name="Shape 181"/>
        <p:cNvGrpSpPr/>
        <p:nvPr/>
      </p:nvGrpSpPr>
      <p:grpSpPr>
        <a:xfrm>
          <a:off x="0" y="0"/>
          <a:ext cx="0" cy="0"/>
          <a:chOff x="0" y="0"/>
          <a:chExt cx="0" cy="0"/>
        </a:xfrm>
      </p:grpSpPr>
      <p:pic>
        <p:nvPicPr>
          <p:cNvPr id="182" name="Google Shape;182;p9"/>
          <p:cNvPicPr preferRelativeResize="0"/>
          <p:nvPr/>
        </p:nvPicPr>
        <p:blipFill rotWithShape="1">
          <a:blip r:embed="rId4">
            <a:alphaModFix/>
          </a:blip>
          <a:srcRect b="0" l="0" r="0" t="0"/>
          <a:stretch/>
        </p:blipFill>
        <p:spPr>
          <a:xfrm>
            <a:off x="-257608" y="-62405"/>
            <a:ext cx="12445380" cy="7002904"/>
          </a:xfrm>
          <a:prstGeom prst="rect">
            <a:avLst/>
          </a:prstGeom>
          <a:blipFill rotWithShape="1">
            <a:blip r:embed="rId5">
              <a:alphaModFix/>
            </a:blip>
            <a:tile algn="tl" flip="none" tx="0" sx="100000" ty="0" sy="100000"/>
          </a:blipFill>
          <a:ln>
            <a:noFill/>
          </a:ln>
        </p:spPr>
      </p:pic>
      <p:pic>
        <p:nvPicPr>
          <p:cNvPr descr="Logo&#10;&#10;Description automatically generated" id="183" name="Google Shape;183;p9"/>
          <p:cNvPicPr preferRelativeResize="0"/>
          <p:nvPr/>
        </p:nvPicPr>
        <p:blipFill rotWithShape="1">
          <a:blip r:embed="rId6">
            <a:alphaModFix/>
          </a:blip>
          <a:srcRect b="0" l="0" r="0" t="0"/>
          <a:stretch/>
        </p:blipFill>
        <p:spPr>
          <a:xfrm>
            <a:off x="511419" y="73686"/>
            <a:ext cx="798055" cy="798055"/>
          </a:xfrm>
          <a:prstGeom prst="rect">
            <a:avLst/>
          </a:prstGeom>
          <a:noFill/>
          <a:ln>
            <a:noFill/>
          </a:ln>
        </p:spPr>
      </p:pic>
      <p:sp>
        <p:nvSpPr>
          <p:cNvPr id="184" name="Google Shape;184;p9"/>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D"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ID"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85" name="Google Shape;185;p9"/>
          <p:cNvPicPr preferRelativeResize="0"/>
          <p:nvPr/>
        </p:nvPicPr>
        <p:blipFill rotWithShape="1">
          <a:blip r:embed="rId7">
            <a:alphaModFix/>
          </a:blip>
          <a:srcRect b="20423" l="11794" r="18638" t="16814"/>
          <a:stretch/>
        </p:blipFill>
        <p:spPr>
          <a:xfrm>
            <a:off x="6009035" y="164825"/>
            <a:ext cx="1479176" cy="875082"/>
          </a:xfrm>
          <a:prstGeom prst="rect">
            <a:avLst/>
          </a:prstGeom>
          <a:noFill/>
          <a:ln>
            <a:noFill/>
          </a:ln>
        </p:spPr>
      </p:pic>
      <p:pic>
        <p:nvPicPr>
          <p:cNvPr id="186" name="Google Shape;186;p9"/>
          <p:cNvPicPr preferRelativeResize="0"/>
          <p:nvPr/>
        </p:nvPicPr>
        <p:blipFill rotWithShape="1">
          <a:blip r:embed="rId8">
            <a:alphaModFix/>
          </a:blip>
          <a:srcRect b="15516" l="28959" r="23844" t="0"/>
          <a:stretch/>
        </p:blipFill>
        <p:spPr>
          <a:xfrm>
            <a:off x="-71011" y="3549580"/>
            <a:ext cx="1962913" cy="2819400"/>
          </a:xfrm>
          <a:prstGeom prst="rect">
            <a:avLst/>
          </a:prstGeom>
          <a:noFill/>
          <a:ln>
            <a:noFill/>
          </a:ln>
        </p:spPr>
      </p:pic>
      <p:sp>
        <p:nvSpPr>
          <p:cNvPr id="187" name="Google Shape;187;p9"/>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200">
                <a:solidFill>
                  <a:schemeClr val="lt1"/>
                </a:solidFill>
                <a:latin typeface="Calibri"/>
                <a:ea typeface="Calibri"/>
                <a:cs typeface="Calibri"/>
                <a:sym typeface="Calibri"/>
              </a:rPr>
              <a:t>KOMPETISI BIDANG AUDIT INVESTIGATIF</a:t>
            </a:r>
            <a:endParaRPr/>
          </a:p>
        </p:txBody>
      </p:sp>
      <p:sp>
        <p:nvSpPr>
          <p:cNvPr id="188" name="Google Shape;188;p9"/>
          <p:cNvSpPr txBox="1"/>
          <p:nvPr/>
        </p:nvSpPr>
        <p:spPr>
          <a:xfrm>
            <a:off x="911860" y="1294445"/>
            <a:ext cx="10368280" cy="1200329"/>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76200" kx="-800400" rotWithShape="0" algn="bl" dir="2700000" dist="12700" sy="-23000">
              <a:schemeClr val="accent1">
                <a:alpha val="20000"/>
              </a:schemeClr>
            </a:outerShdw>
          </a:effectLst>
        </p:spPr>
        <p:txBody>
          <a:bodyPr anchorCtr="0" anchor="t" bIns="45700" lIns="91425" spcFirstLastPara="1" rIns="91425" wrap="square" tIns="45700">
            <a:spAutoFit/>
          </a:bodyPr>
          <a:lstStyle/>
          <a:p>
            <a:pPr indent="-342900" lvl="1" marL="800100" marR="0" rtl="0" algn="ctr">
              <a:spcBef>
                <a:spcPts val="0"/>
              </a:spcBef>
              <a:spcAft>
                <a:spcPts val="0"/>
              </a:spcAft>
              <a:buClr>
                <a:schemeClr val="dk1"/>
              </a:buClr>
              <a:buSzPts val="2400"/>
              <a:buFont typeface="Arial"/>
              <a:buChar char="•"/>
            </a:pPr>
            <a:r>
              <a:rPr b="0" i="0" lang="en-ID" sz="2400" u="none" cap="none" strike="noStrike">
                <a:solidFill>
                  <a:schemeClr val="dk1"/>
                </a:solidFill>
                <a:latin typeface="Calibri"/>
                <a:ea typeface="Calibri"/>
                <a:cs typeface="Calibri"/>
                <a:sym typeface="Calibri"/>
              </a:rPr>
              <a:t>Penilaian Babak Semi Final terdiri dari 2 elemen yaitu elemen konten dan elemen presentasi. Bobot elemen konten (70%) Bobot elemen presentasi (30%) sebagai berikut</a:t>
            </a:r>
            <a:endParaRPr b="0" i="0" sz="2400" u="none" cap="none" strike="noStrike">
              <a:solidFill>
                <a:srgbClr val="0C2C5C"/>
              </a:solidFill>
              <a:latin typeface="Arial"/>
              <a:ea typeface="Arial"/>
              <a:cs typeface="Arial"/>
              <a:sym typeface="Arial"/>
            </a:endParaRPr>
          </a:p>
        </p:txBody>
      </p:sp>
      <p:graphicFrame>
        <p:nvGraphicFramePr>
          <p:cNvPr id="189" name="Google Shape;189;p9"/>
          <p:cNvGraphicFramePr/>
          <p:nvPr/>
        </p:nvGraphicFramePr>
        <p:xfrm>
          <a:off x="1891902" y="2978061"/>
          <a:ext cx="3000000" cy="3000000"/>
        </p:xfrm>
        <a:graphic>
          <a:graphicData uri="http://schemas.openxmlformats.org/drawingml/2006/table">
            <a:tbl>
              <a:tblPr>
                <a:noFill/>
                <a:tableStyleId>{48AD0593-4773-42D1-976B-EF468470BA85}</a:tableStyleId>
              </a:tblPr>
              <a:tblGrid>
                <a:gridCol w="7513975"/>
                <a:gridCol w="1563750"/>
              </a:tblGrid>
              <a:tr h="507100">
                <a:tc>
                  <a:txBody>
                    <a:bodyPr/>
                    <a:lstStyle/>
                    <a:p>
                      <a:pPr indent="0" lvl="0" marL="0" marR="0" rtl="0" algn="ctr">
                        <a:spcBef>
                          <a:spcPts val="0"/>
                        </a:spcBef>
                        <a:spcAft>
                          <a:spcPts val="0"/>
                        </a:spcAft>
                        <a:buClr>
                          <a:schemeClr val="dk1"/>
                        </a:buClr>
                        <a:buSzPts val="2800"/>
                        <a:buFont typeface="Calibri"/>
                        <a:buNone/>
                      </a:pPr>
                      <a:r>
                        <a:rPr lang="en-ID" sz="2800" u="none" cap="none" strike="noStrike">
                          <a:solidFill>
                            <a:schemeClr val="dk1"/>
                          </a:solidFill>
                        </a:rPr>
                        <a:t>Kriteria Penilaian</a:t>
                      </a:r>
                      <a:endParaRPr sz="2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 Nilai Maksimum</a:t>
                      </a:r>
                      <a:endParaRPr sz="1800" u="none" cap="none" strike="noStrike">
                        <a:solidFill>
                          <a:schemeClr val="dk1"/>
                        </a:solidFill>
                      </a:endParaRPr>
                    </a:p>
                  </a:txBody>
                  <a:tcPr marT="45725" marB="45725" marR="91450" marL="91450"/>
                </a:tc>
              </a:tr>
              <a:tr h="370850">
                <a:tc>
                  <a:txBody>
                    <a:bodyPr/>
                    <a:lstStyle/>
                    <a:p>
                      <a:pPr indent="0" lvl="0" marL="0" marR="0" rtl="0" algn="l">
                        <a:spcBef>
                          <a:spcPts val="0"/>
                        </a:spcBef>
                        <a:spcAft>
                          <a:spcPts val="0"/>
                        </a:spcAft>
                        <a:buClr>
                          <a:schemeClr val="dk1"/>
                        </a:buClr>
                        <a:buSzPts val="1800"/>
                        <a:buFont typeface="Calibri"/>
                        <a:buNone/>
                      </a:pPr>
                      <a:r>
                        <a:rPr b="1" lang="en-ID" sz="1800" u="none" cap="none" strike="noStrike">
                          <a:solidFill>
                            <a:schemeClr val="dk1"/>
                          </a:solidFill>
                          <a:latin typeface="Calibri"/>
                          <a:ea typeface="Calibri"/>
                          <a:cs typeface="Calibri"/>
                          <a:sym typeface="Calibri"/>
                        </a:rPr>
                        <a:t>Organisasi dan konten materi presentasi </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Kemampuan berkomunikasi </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Kejelasan dan teknik presentasi</a:t>
                      </a:r>
                      <a:endParaRPr sz="18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50</a:t>
                      </a:r>
                      <a:endParaRPr sz="1800" u="none" cap="none" strike="noStrike">
                        <a:solidFill>
                          <a:schemeClr val="dk1"/>
                        </a:solidFill>
                      </a:endParaRPr>
                    </a:p>
                  </a:txBody>
                  <a:tcPr marT="45725" marB="45725" marR="91450" marL="91450"/>
                </a:tc>
              </a:tr>
              <a:tr h="228600">
                <a:tc>
                  <a:txBody>
                    <a:bodyPr/>
                    <a:lstStyle/>
                    <a:p>
                      <a:pPr indent="0" lvl="0" marL="0" marR="0" rtl="0" algn="l">
                        <a:spcBef>
                          <a:spcPts val="0"/>
                        </a:spcBef>
                        <a:spcAft>
                          <a:spcPts val="0"/>
                        </a:spcAft>
                        <a:buClr>
                          <a:schemeClr val="dk1"/>
                        </a:buClr>
                        <a:buSzPts val="1800"/>
                        <a:buFont typeface="Calibri"/>
                        <a:buNone/>
                      </a:pPr>
                      <a:r>
                        <a:rPr b="1" lang="en-ID" sz="1800" u="none" cap="none" strike="noStrike">
                          <a:solidFill>
                            <a:schemeClr val="dk1"/>
                          </a:solidFill>
                          <a:latin typeface="Calibri"/>
                          <a:ea typeface="Calibri"/>
                          <a:cs typeface="Calibri"/>
                          <a:sym typeface="Calibri"/>
                        </a:rPr>
                        <a:t>Organisasi dari waktu presentasi</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solidFill>
                            <a:schemeClr val="dk1"/>
                          </a:solidFill>
                          <a:latin typeface="Calibri"/>
                          <a:ea typeface="Calibri"/>
                          <a:cs typeface="Calibri"/>
                          <a:sym typeface="Calibri"/>
                        </a:rPr>
                        <a:t>Manajemen waktu</a:t>
                      </a:r>
                      <a:endParaRPr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n-ID" sz="1800" u="none" cap="none" strike="noStrike"/>
                        <a:t>Kelancaran presentasi dan kerja sama di antara anggota tim saat presentasi</a:t>
                      </a:r>
                      <a:endParaRPr sz="18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50</a:t>
                      </a:r>
                      <a:endParaRPr sz="1800" u="none" cap="none" strike="noStrike">
                        <a:solidFill>
                          <a:schemeClr val="dk1"/>
                        </a:solidFill>
                      </a:endParaRPr>
                    </a:p>
                  </a:txBody>
                  <a:tcPr marT="45725" marB="45725" marR="91450" marL="91450"/>
                </a:tc>
              </a:tr>
              <a:tr h="370850">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TOTAL</a:t>
                      </a:r>
                      <a:endParaRPr b="1" sz="18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en-ID" sz="1800" u="none" cap="none" strike="noStrike">
                          <a:solidFill>
                            <a:schemeClr val="dk1"/>
                          </a:solidFill>
                        </a:rPr>
                        <a:t>100</a:t>
                      </a:r>
                      <a:endParaRPr b="1" sz="1800" u="none" cap="none" strike="noStrike">
                        <a:solidFill>
                          <a:schemeClr val="dk1"/>
                        </a:solidFill>
                      </a:endParaRPr>
                    </a:p>
                  </a:txBody>
                  <a:tcPr marT="45725" marB="45725" marR="91450" marL="91450"/>
                </a:tc>
              </a:tr>
            </a:tbl>
          </a:graphicData>
        </a:graphic>
      </p:graphicFrame>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2023-02-11T04:23:06Z</dcterms:created>
  <dc:creator>ASUS</dc:creator>
</cp:coreProperties>
</file>